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49" r:id="rId2"/>
  </p:sldMasterIdLst>
  <p:notesMasterIdLst>
    <p:notesMasterId r:id="rId39"/>
  </p:notesMasterIdLst>
  <p:handoutMasterIdLst>
    <p:handoutMasterId r:id="rId40"/>
  </p:handoutMasterIdLst>
  <p:sldIdLst>
    <p:sldId id="256" r:id="rId3"/>
    <p:sldId id="363" r:id="rId4"/>
    <p:sldId id="364" r:id="rId5"/>
    <p:sldId id="365" r:id="rId6"/>
    <p:sldId id="366" r:id="rId7"/>
    <p:sldId id="293" r:id="rId8"/>
    <p:sldId id="294" r:id="rId9"/>
    <p:sldId id="295" r:id="rId10"/>
    <p:sldId id="341" r:id="rId11"/>
    <p:sldId id="298" r:id="rId12"/>
    <p:sldId id="299" r:id="rId13"/>
    <p:sldId id="296" r:id="rId14"/>
    <p:sldId id="310" r:id="rId15"/>
    <p:sldId id="311" r:id="rId16"/>
    <p:sldId id="362" r:id="rId17"/>
    <p:sldId id="315" r:id="rId18"/>
    <p:sldId id="342" r:id="rId19"/>
    <p:sldId id="343" r:id="rId20"/>
    <p:sldId id="344" r:id="rId21"/>
    <p:sldId id="352" r:id="rId22"/>
    <p:sldId id="345" r:id="rId23"/>
    <p:sldId id="353" r:id="rId24"/>
    <p:sldId id="354" r:id="rId25"/>
    <p:sldId id="346" r:id="rId26"/>
    <p:sldId id="355" r:id="rId27"/>
    <p:sldId id="347" r:id="rId28"/>
    <p:sldId id="348" r:id="rId29"/>
    <p:sldId id="356" r:id="rId30"/>
    <p:sldId id="357" r:id="rId31"/>
    <p:sldId id="350" r:id="rId32"/>
    <p:sldId id="358" r:id="rId33"/>
    <p:sldId id="359" r:id="rId34"/>
    <p:sldId id="360" r:id="rId35"/>
    <p:sldId id="361" r:id="rId36"/>
    <p:sldId id="351" r:id="rId37"/>
    <p:sldId id="337" r:id="rId38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FE16"/>
    <a:srgbClr val="000000"/>
    <a:srgbClr val="FF373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4782" autoAdjust="0"/>
  </p:normalViewPr>
  <p:slideViewPr>
    <p:cSldViewPr>
      <p:cViewPr>
        <p:scale>
          <a:sx n="80" d="100"/>
          <a:sy n="80" d="100"/>
        </p:scale>
        <p:origin x="-3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95333627-BD68-4227-83AC-B0B5096FD887}" type="datetimeFigureOut">
              <a:rPr lang="en-GB"/>
              <a:pPr>
                <a:defRPr/>
              </a:pPr>
              <a:t>14/06/2011</a:t>
            </a:fld>
            <a:endParaRPr lang="en-GB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7F3CBC5A-372C-49D1-8227-FFAFFDE7DF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spcAft>
                <a:spcPts val="600"/>
              </a:spcAft>
              <a:defRPr sz="1200"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spcAft>
                <a:spcPts val="600"/>
              </a:spcAft>
              <a:defRPr sz="1200">
                <a:cs typeface="+mn-cs"/>
              </a:defRPr>
            </a:lvl1pPr>
          </a:lstStyle>
          <a:p>
            <a:pPr>
              <a:defRPr/>
            </a:pPr>
            <a:fld id="{BBD2B533-671F-4C34-AEE9-3F6CA3266D26}" type="datetimeFigureOut">
              <a:rPr lang="de-DE"/>
              <a:pPr>
                <a:defRPr/>
              </a:pPr>
              <a:t>14.06.2011</a:t>
            </a:fld>
            <a:endParaRPr lang="de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CH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e-CH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spcAft>
                <a:spcPts val="600"/>
              </a:spcAft>
              <a:defRPr sz="1200"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spcAft>
                <a:spcPts val="600"/>
              </a:spcAft>
              <a:defRPr sz="1200">
                <a:cs typeface="+mn-cs"/>
              </a:defRPr>
            </a:lvl1pPr>
          </a:lstStyle>
          <a:p>
            <a:pPr>
              <a:defRPr/>
            </a:pPr>
            <a:fld id="{1B7937E9-EE32-43E9-A96D-83B53EE34A98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owerpoint_land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0"/>
            <a:ext cx="915035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5927725"/>
            <a:ext cx="7199313" cy="360363"/>
          </a:xfrm>
        </p:spPr>
        <p:txBody>
          <a:bodyPr wrap="none"/>
          <a:lstStyle>
            <a:lvl1pPr marL="0" indent="0">
              <a:buFont typeface="Arial" charset="0"/>
              <a:buNone/>
              <a:defRPr sz="1200">
                <a:solidFill>
                  <a:schemeClr val="tx2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7388" y="4035425"/>
            <a:ext cx="7197725" cy="422275"/>
          </a:xfrm>
        </p:spPr>
        <p:txBody>
          <a:bodyPr anchor="t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8300" y="88900"/>
            <a:ext cx="2114550" cy="585311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3063" y="88900"/>
            <a:ext cx="6192837" cy="58531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063" y="88900"/>
            <a:ext cx="8453437" cy="812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3063" y="1211263"/>
            <a:ext cx="4152900" cy="47307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8363" y="1211263"/>
            <a:ext cx="4154487" cy="22891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8363" y="3652838"/>
            <a:ext cx="4154487" cy="22891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itelbild ne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Logo neu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40475" y="2949575"/>
            <a:ext cx="1363663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5927725"/>
            <a:ext cx="7199313" cy="360363"/>
          </a:xfrm>
        </p:spPr>
        <p:txBody>
          <a:bodyPr wrap="none">
            <a:normAutofit/>
          </a:bodyPr>
          <a:lstStyle>
            <a:lvl1pPr marL="0" indent="0">
              <a:buFont typeface="Arial" charset="0"/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de-DE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7388" y="4035425"/>
            <a:ext cx="7197725" cy="422275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 Internal use only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2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 internal use only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211263"/>
            <a:ext cx="4152900" cy="47307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211263"/>
            <a:ext cx="4154487" cy="47307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de-CH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8300" y="88900"/>
            <a:ext cx="2114550" cy="58531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3063" y="88900"/>
            <a:ext cx="6192837" cy="58531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063" y="88900"/>
            <a:ext cx="8453437" cy="812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3063" y="1211263"/>
            <a:ext cx="4152900" cy="47307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8363" y="1211263"/>
            <a:ext cx="4154487" cy="22891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8363" y="3652838"/>
            <a:ext cx="4154487" cy="22891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2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211263"/>
            <a:ext cx="4152900" cy="47307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211263"/>
            <a:ext cx="4154487" cy="47307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marL="0" indent="0">
              <a:buNone/>
              <a:defRPr lang="en-US" sz="20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C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smtClean="0"/>
              <a:t>Click to edit Master title style</a:t>
            </a:r>
            <a:endParaRPr lang="de-CH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ppt_land_print_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173788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73063" y="88900"/>
            <a:ext cx="8453437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3063" y="1211263"/>
            <a:ext cx="8459787" cy="473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163" y="6483350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93688" y="6483350"/>
            <a:ext cx="5572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Aft>
                <a:spcPts val="600"/>
              </a:spcAft>
              <a:tabLst>
                <a:tab pos="441325" algn="l"/>
              </a:tabLst>
              <a:defRPr/>
            </a:pPr>
            <a:fld id="{9DF55622-8D89-4F72-82B3-A81FF69A9569}" type="slidenum">
              <a:rPr lang="en-US" sz="1200">
                <a:cs typeface="+mn-cs"/>
              </a:rPr>
              <a:pPr eaLnBrk="0" hangingPunct="0">
                <a:spcAft>
                  <a:spcPts val="600"/>
                </a:spcAft>
                <a:tabLst>
                  <a:tab pos="441325" algn="l"/>
                </a:tabLst>
                <a:defRPr/>
              </a:pPr>
              <a:t>‹#›</a:t>
            </a:fld>
            <a:r>
              <a:rPr lang="en-US" sz="1200" dirty="0">
                <a:cs typeface="+mn-cs"/>
              </a:rPr>
              <a:t>	</a:t>
            </a:r>
          </a:p>
        </p:txBody>
      </p:sp>
      <p:pic>
        <p:nvPicPr>
          <p:cNvPr id="4103" name="Picture 8" descr="new 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89825" y="6403975"/>
            <a:ext cx="11747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484" r:id="rId1"/>
    <p:sldLayoutId id="2147485464" r:id="rId2"/>
    <p:sldLayoutId id="2147485465" r:id="rId3"/>
    <p:sldLayoutId id="2147485466" r:id="rId4"/>
    <p:sldLayoutId id="2147485467" r:id="rId5"/>
    <p:sldLayoutId id="2147485468" r:id="rId6"/>
    <p:sldLayoutId id="2147485469" r:id="rId7"/>
    <p:sldLayoutId id="2147485470" r:id="rId8"/>
    <p:sldLayoutId id="2147485471" r:id="rId9"/>
    <p:sldLayoutId id="2147485472" r:id="rId10"/>
    <p:sldLayoutId id="2147485473" r:id="rId11"/>
    <p:sldLayoutId id="2147485474" r:id="rId12"/>
  </p:sldLayoutIdLst>
  <p:transition>
    <p:wipe dir="r"/>
  </p:transition>
  <p:hf sldNum="0" hdr="0" dt="0"/>
  <p:txStyles>
    <p:titleStyle>
      <a:lvl1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●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76275" indent="-27622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2pPr>
      <a:lvl3pPr marL="1144588" indent="-287338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3pPr>
      <a:lvl4pPr marL="1619250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4pPr>
      <a:lvl5pPr marL="2093913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51113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3008313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65513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922713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Folienbild neu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167438"/>
            <a:ext cx="91440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3063" y="88900"/>
            <a:ext cx="8453437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3063" y="1211263"/>
            <a:ext cx="8459787" cy="473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163" y="6483350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93688" y="6483350"/>
            <a:ext cx="5572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Aft>
                <a:spcPts val="600"/>
              </a:spcAft>
              <a:tabLst>
                <a:tab pos="441325" algn="l"/>
              </a:tabLst>
              <a:defRPr/>
            </a:pPr>
            <a:fld id="{3061FBAC-5F62-47EA-90B3-64D3B7FC0879}" type="slidenum">
              <a:rPr lang="en-US" sz="1200">
                <a:solidFill>
                  <a:srgbClr val="FFFFFF"/>
                </a:solidFill>
                <a:cs typeface="+mn-cs"/>
              </a:rPr>
              <a:pPr eaLnBrk="0" hangingPunct="0">
                <a:spcAft>
                  <a:spcPts val="600"/>
                </a:spcAft>
                <a:tabLst>
                  <a:tab pos="441325" algn="l"/>
                </a:tabLst>
                <a:defRPr/>
              </a:pPr>
              <a:t>‹#›</a:t>
            </a:fld>
            <a:r>
              <a:rPr lang="en-US" sz="1200" dirty="0">
                <a:solidFill>
                  <a:srgbClr val="FFFFFF"/>
                </a:solidFill>
                <a:cs typeface="+mn-cs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85" r:id="rId1"/>
    <p:sldLayoutId id="2147485486" r:id="rId2"/>
    <p:sldLayoutId id="2147485487" r:id="rId3"/>
    <p:sldLayoutId id="2147485475" r:id="rId4"/>
    <p:sldLayoutId id="2147485476" r:id="rId5"/>
    <p:sldLayoutId id="2147485477" r:id="rId6"/>
    <p:sldLayoutId id="2147485478" r:id="rId7"/>
    <p:sldLayoutId id="2147485479" r:id="rId8"/>
    <p:sldLayoutId id="2147485480" r:id="rId9"/>
    <p:sldLayoutId id="2147485481" r:id="rId10"/>
    <p:sldLayoutId id="2147485482" r:id="rId11"/>
    <p:sldLayoutId id="2147485483" r:id="rId12"/>
  </p:sldLayoutIdLst>
  <p:transition>
    <p:wipe dir="r"/>
  </p:transition>
  <p:hf sldNum="0" hdr="0" dt="0"/>
  <p:txStyles>
    <p:titleStyle>
      <a:lvl1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●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76275" indent="-27622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2pPr>
      <a:lvl3pPr marL="1144588" indent="-287338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3pPr>
      <a:lvl4pPr marL="1619250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4pPr>
      <a:lvl5pPr marL="2093913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511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30083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655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9227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ubtitle 1"/>
          <p:cNvSpPr>
            <a:spLocks noGrp="1"/>
          </p:cNvSpPr>
          <p:nvPr>
            <p:ph type="subTitle" sz="quarter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Dr. A. McIntyre / S. De Benedictis</a:t>
            </a:r>
          </a:p>
          <a:p>
            <a:pPr algn="r" eaLnBrk="1" hangingPunct="1"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11267" name="Title 2"/>
          <p:cNvSpPr>
            <a:spLocks noGrp="1"/>
          </p:cNvSpPr>
          <p:nvPr>
            <p:ph type="ctrTitle" sz="quarter"/>
          </p:nvPr>
        </p:nvSpPr>
        <p:spPr>
          <a:xfrm>
            <a:off x="571500" y="4071938"/>
            <a:ext cx="7197725" cy="928687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sz="2400" dirty="0" err="1" smtClean="0"/>
              <a:t>Pirimiphos</a:t>
            </a:r>
            <a:r>
              <a:rPr lang="en-US" sz="2400" dirty="0" smtClean="0"/>
              <a:t>-methyl  - Relevant Impurities</a:t>
            </a:r>
            <a:br>
              <a:rPr lang="en-US" sz="2400" dirty="0" smtClean="0"/>
            </a:br>
            <a:r>
              <a:rPr lang="en-US" sz="2400" dirty="0" smtClean="0"/>
              <a:t>CIPAC meeting CHINA 2011</a:t>
            </a:r>
            <a:br>
              <a:rPr lang="en-US" sz="24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GB" sz="1400" i="1" dirty="0" smtClean="0"/>
              <a:t/>
            </a:r>
            <a:br>
              <a:rPr lang="en-GB" sz="1400" i="1" dirty="0" smtClean="0"/>
            </a:br>
            <a:r>
              <a:rPr lang="en-US" sz="2500" dirty="0" smtClean="0"/>
              <a:t/>
            </a:r>
            <a:br>
              <a:rPr lang="en-US" sz="2500" dirty="0" smtClean="0"/>
            </a:br>
            <a:endParaRPr lang="en-US" sz="25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812800"/>
          </a:xfrm>
        </p:spPr>
        <p:txBody>
          <a:bodyPr/>
          <a:lstStyle/>
          <a:p>
            <a:r>
              <a:rPr lang="en-GB" sz="3200" smtClean="0"/>
              <a:t>Participants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500063" y="1285875"/>
            <a:ext cx="8643937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400" dirty="0"/>
              <a:t>Bruno </a:t>
            </a:r>
            <a:r>
              <a:rPr lang="en-GB" sz="2400" dirty="0" err="1"/>
              <a:t>Patrian</a:t>
            </a:r>
            <a:r>
              <a:rPr lang="en-GB" sz="2400" dirty="0"/>
              <a:t> </a:t>
            </a:r>
          </a:p>
          <a:p>
            <a:pPr>
              <a:spcBef>
                <a:spcPts val="600"/>
              </a:spcBef>
            </a:pPr>
            <a:r>
              <a:rPr lang="en-GB" sz="2400" dirty="0"/>
              <a:t>  </a:t>
            </a:r>
            <a:r>
              <a:rPr lang="en-GB" sz="2400" dirty="0" err="1"/>
              <a:t>Agroscope</a:t>
            </a:r>
            <a:r>
              <a:rPr lang="en-GB" sz="2400" dirty="0"/>
              <a:t>, </a:t>
            </a:r>
            <a:r>
              <a:rPr lang="en-GB" sz="2400" dirty="0" err="1"/>
              <a:t>Wädenswil</a:t>
            </a:r>
            <a:r>
              <a:rPr lang="en-GB" sz="2400" dirty="0"/>
              <a:t>, Switzerland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400" dirty="0"/>
              <a:t>Dr. J. Distler</a:t>
            </a:r>
          </a:p>
          <a:p>
            <a:pPr>
              <a:spcBef>
                <a:spcPts val="600"/>
              </a:spcBef>
            </a:pPr>
            <a:r>
              <a:rPr lang="en-GB" sz="2400" dirty="0"/>
              <a:t>  BASF SE, </a:t>
            </a:r>
            <a:r>
              <a:rPr lang="en-GB" sz="2400" dirty="0" err="1"/>
              <a:t>Limburgerhof</a:t>
            </a:r>
            <a:r>
              <a:rPr lang="en-GB" sz="2400" dirty="0"/>
              <a:t>, Germany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400" dirty="0"/>
              <a:t>Barbara Hinz	</a:t>
            </a:r>
            <a:br>
              <a:rPr lang="en-GB" sz="2400" dirty="0"/>
            </a:br>
            <a:r>
              <a:rPr lang="en-GB" sz="2400" dirty="0"/>
              <a:t>  </a:t>
            </a:r>
            <a:r>
              <a:rPr lang="en-GB" sz="2400" dirty="0" err="1"/>
              <a:t>Cheminova</a:t>
            </a:r>
            <a:r>
              <a:rPr lang="en-GB" sz="2400" dirty="0"/>
              <a:t>, </a:t>
            </a:r>
            <a:r>
              <a:rPr lang="en-GB" sz="2400" dirty="0" err="1" smtClean="0"/>
              <a:t>Lemvig</a:t>
            </a:r>
            <a:r>
              <a:rPr lang="en-GB" sz="2400" dirty="0" smtClean="0"/>
              <a:t>, Denmark</a:t>
            </a:r>
            <a:endParaRPr lang="en-GB" sz="2400" dirty="0"/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400" dirty="0" err="1" smtClean="0"/>
              <a:t>Jörg</a:t>
            </a:r>
            <a:r>
              <a:rPr lang="en-GB" sz="2400" dirty="0" smtClean="0"/>
              <a:t> Weber</a:t>
            </a:r>
            <a:r>
              <a:rPr lang="en-GB" sz="2400" dirty="0"/>
              <a:t>	</a:t>
            </a:r>
          </a:p>
          <a:p>
            <a:pPr>
              <a:spcBef>
                <a:spcPts val="600"/>
              </a:spcBef>
            </a:pPr>
            <a:r>
              <a:rPr lang="en-GB" sz="2400" dirty="0"/>
              <a:t>  Syngenta Crop Protection </a:t>
            </a:r>
            <a:r>
              <a:rPr lang="en-GB" sz="2400" dirty="0" err="1"/>
              <a:t>Münchwilen</a:t>
            </a:r>
            <a:r>
              <a:rPr lang="en-GB" sz="2400" dirty="0"/>
              <a:t> AG, </a:t>
            </a:r>
            <a:r>
              <a:rPr lang="en-GB" sz="2400" dirty="0" err="1"/>
              <a:t>Münchwilen</a:t>
            </a:r>
            <a:r>
              <a:rPr lang="en-GB" sz="2400" dirty="0"/>
              <a:t> (CH)</a:t>
            </a:r>
          </a:p>
          <a:p>
            <a:pPr>
              <a:spcBef>
                <a:spcPts val="600"/>
              </a:spcBef>
            </a:pPr>
            <a:r>
              <a:rPr lang="en-GB" sz="2400" dirty="0"/>
              <a:t>	</a:t>
            </a:r>
          </a:p>
          <a:p>
            <a:endParaRPr lang="en-US" sz="2400" dirty="0"/>
          </a:p>
          <a:p>
            <a:endParaRPr lang="en-US" sz="160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grpSp>
        <p:nvGrpSpPr>
          <p:cNvPr id="15365" name="Group 7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15366" name="Rounded Rectangle 8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GC-FID“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812800"/>
          </a:xfrm>
        </p:spPr>
        <p:txBody>
          <a:bodyPr/>
          <a:lstStyle/>
          <a:p>
            <a:r>
              <a:rPr lang="en-GB" sz="3200" smtClean="0"/>
              <a:t>Samples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16388" name="Rectangle 3"/>
          <p:cNvSpPr txBox="1">
            <a:spLocks noChangeArrowheads="1"/>
          </p:cNvSpPr>
          <p:nvPr/>
        </p:nvSpPr>
        <p:spPr bwMode="auto">
          <a:xfrm>
            <a:off x="500063" y="1285875"/>
            <a:ext cx="8358187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240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de-CH" sz="2400"/>
              <a:t> </a:t>
            </a:r>
            <a:r>
              <a:rPr lang="en-US" sz="2400"/>
              <a:t>Pirimiphos-methyl 300 CS ( 1 sample 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/>
              <a:t> Internal standard 4,4’ dimethoxybenzophenone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/>
              <a:t> Pirimiphos-methyl reference standard (purity 99.2 %w/w)</a:t>
            </a:r>
            <a:endParaRPr lang="de-CH" sz="240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grpSp>
        <p:nvGrpSpPr>
          <p:cNvPr id="16389" name="Group 7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16390" name="Rounded Rectangle 8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GC-FID“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453437" cy="812800"/>
          </a:xfrm>
        </p:spPr>
        <p:txBody>
          <a:bodyPr/>
          <a:lstStyle/>
          <a:p>
            <a:r>
              <a:rPr lang="en-GB" sz="3200" dirty="0" smtClean="0"/>
              <a:t>Test chromatogram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17412" name="Rectangle 3"/>
          <p:cNvSpPr txBox="1">
            <a:spLocks noChangeArrowheads="1"/>
          </p:cNvSpPr>
          <p:nvPr/>
        </p:nvSpPr>
        <p:spPr bwMode="auto">
          <a:xfrm>
            <a:off x="250825" y="1052513"/>
            <a:ext cx="860742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468313" y="1196975"/>
            <a:ext cx="73437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</a:pPr>
            <a:endParaRPr lang="de-DE" sz="200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CH"/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CH"/>
          </a:p>
        </p:txBody>
      </p:sp>
      <p:grpSp>
        <p:nvGrpSpPr>
          <p:cNvPr id="17419" name="Group 14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17420" name="Rounded Rectangle 15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GC-FID“</a:t>
              </a:r>
            </a:p>
          </p:txBody>
        </p:sp>
      </p:grp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500034" y="1428736"/>
          <a:ext cx="8315903" cy="3786214"/>
        </p:xfrm>
        <a:graphic>
          <a:graphicData uri="http://schemas.openxmlformats.org/presentationml/2006/ole">
            <p:oleObj spid="_x0000_s16385" r:id="rId4" imgW="6781320" imgH="3085920" progId="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812800"/>
          </a:xfrm>
        </p:spPr>
        <p:txBody>
          <a:bodyPr/>
          <a:lstStyle/>
          <a:p>
            <a:r>
              <a:rPr lang="en-GB" sz="3200" dirty="0" smtClean="0"/>
              <a:t>Outline of the method validation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18436" name="Rectangle 3"/>
          <p:cNvSpPr txBox="1">
            <a:spLocks noChangeArrowheads="1"/>
          </p:cNvSpPr>
          <p:nvPr/>
        </p:nvSpPr>
        <p:spPr bwMode="auto">
          <a:xfrm>
            <a:off x="500063" y="1052513"/>
            <a:ext cx="83581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400" dirty="0"/>
              <a:t> Due to the lack of stable reference standard for </a:t>
            </a:r>
            <a:r>
              <a:rPr lang="en-US" sz="2400" dirty="0" err="1"/>
              <a:t>Iso</a:t>
            </a:r>
            <a:r>
              <a:rPr lang="en-US" sz="2400" dirty="0"/>
              <a:t>-</a:t>
            </a:r>
            <a:r>
              <a:rPr lang="en-US" sz="2400" dirty="0" err="1"/>
              <a:t>pirimiphos</a:t>
            </a:r>
            <a:r>
              <a:rPr lang="en-US" sz="2400" dirty="0"/>
              <a:t>-methyl, </a:t>
            </a:r>
            <a:r>
              <a:rPr lang="en-US" sz="2400" dirty="0" err="1"/>
              <a:t>Pirimiphos</a:t>
            </a:r>
            <a:r>
              <a:rPr lang="en-US" sz="2400" dirty="0"/>
              <a:t>-methyl reference standard was used as </a:t>
            </a:r>
            <a:r>
              <a:rPr lang="en-US" sz="2400" dirty="0" err="1"/>
              <a:t>calibrant</a:t>
            </a:r>
            <a:r>
              <a:rPr lang="en-US" sz="2400" dirty="0"/>
              <a:t>. 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400" dirty="0"/>
              <a:t>Linearity/recovery was determined using CS 300 formulation at 3 concentrations (50%, 100% and 150% of the prescribed sample amount) – for each concentration 2 replicates and double injection (4 determinations)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400" dirty="0"/>
              <a:t> this is equal to </a:t>
            </a:r>
            <a:r>
              <a:rPr lang="en-US" sz="2400" dirty="0" smtClean="0"/>
              <a:t>0.25% </a:t>
            </a:r>
            <a:r>
              <a:rPr lang="en-US" sz="2400" dirty="0"/>
              <a:t>- </a:t>
            </a:r>
            <a:r>
              <a:rPr lang="en-US" sz="2400" dirty="0" smtClean="0"/>
              <a:t>1.0% </a:t>
            </a:r>
            <a:r>
              <a:rPr lang="en-US" sz="2400" dirty="0" err="1" smtClean="0"/>
              <a:t>Iso-pirimiphos</a:t>
            </a:r>
            <a:r>
              <a:rPr lang="en-US" sz="2400" dirty="0" smtClean="0"/>
              <a:t> relative </a:t>
            </a:r>
            <a:r>
              <a:rPr lang="en-US" sz="2400" dirty="0"/>
              <a:t>to </a:t>
            </a:r>
            <a:r>
              <a:rPr lang="en-US" sz="2400" dirty="0" err="1"/>
              <a:t>Pirimiphos</a:t>
            </a:r>
            <a:r>
              <a:rPr lang="en-US" sz="2400" dirty="0"/>
              <a:t>-methyl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400" dirty="0"/>
              <a:t>Recovery was determined using Level 2 and Level 3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400" dirty="0"/>
              <a:t>Repeatability determined using 5 replicates 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endParaRPr lang="en-US" sz="2400" dirty="0"/>
          </a:p>
          <a:p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endParaRPr lang="de-CH" sz="2400" dirty="0"/>
          </a:p>
          <a:p>
            <a:r>
              <a:rPr lang="en-GB" sz="2400" dirty="0"/>
              <a:t>	</a:t>
            </a:r>
          </a:p>
          <a:p>
            <a:endParaRPr lang="en-US" sz="2400" dirty="0"/>
          </a:p>
          <a:p>
            <a:endParaRPr lang="en-US" sz="160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grpSp>
        <p:nvGrpSpPr>
          <p:cNvPr id="18437" name="Group 7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18438" name="Rounded Rectangle 8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GC-FID“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24"/>
          <p:cNvSpPr>
            <a:spLocks noChangeArrowheads="1"/>
          </p:cNvSpPr>
          <p:nvPr/>
        </p:nvSpPr>
        <p:spPr bwMode="auto">
          <a:xfrm>
            <a:off x="6143625" y="5715000"/>
            <a:ext cx="2714625" cy="500063"/>
          </a:xfrm>
          <a:prstGeom prst="ellipse">
            <a:avLst/>
          </a:prstGeom>
          <a:solidFill>
            <a:schemeClr val="accent2"/>
          </a:solidFill>
          <a:ln w="635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endParaRPr lang="de-CH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1168400"/>
          </a:xfrm>
        </p:spPr>
        <p:txBody>
          <a:bodyPr/>
          <a:lstStyle/>
          <a:p>
            <a:r>
              <a:rPr lang="en-GB" sz="3200" smtClean="0"/>
              <a:t>Validation Key figures</a:t>
            </a:r>
            <a:br>
              <a:rPr lang="en-GB" sz="3200" smtClean="0"/>
            </a:br>
            <a:r>
              <a:rPr lang="en-GB" sz="3200" smtClean="0"/>
              <a:t>for Iso-Pirimiphos-methyl</a:t>
            </a:r>
            <a:br>
              <a:rPr lang="en-GB" sz="3200" smtClean="0"/>
            </a:br>
            <a:endParaRPr lang="en-GB" sz="3200" smtClean="0"/>
          </a:p>
        </p:txBody>
      </p:sp>
      <p:sp>
        <p:nvSpPr>
          <p:cNvPr id="4813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19461" name="Rectangle 3"/>
          <p:cNvSpPr txBox="1">
            <a:spLocks noChangeArrowheads="1"/>
          </p:cNvSpPr>
          <p:nvPr/>
        </p:nvSpPr>
        <p:spPr bwMode="auto">
          <a:xfrm>
            <a:off x="500063" y="1052513"/>
            <a:ext cx="83581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2400"/>
          </a:p>
          <a:p>
            <a:endParaRPr lang="en-US" sz="2400"/>
          </a:p>
          <a:p>
            <a:pPr>
              <a:buFont typeface="Wingdings" pitchFamily="2" charset="2"/>
              <a:buChar char="§"/>
            </a:pPr>
            <a:endParaRPr lang="en-US" sz="2400"/>
          </a:p>
          <a:p>
            <a:endParaRPr lang="de-CH" sz="2400"/>
          </a:p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grpSp>
        <p:nvGrpSpPr>
          <p:cNvPr id="19462" name="Group 14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19518" name="Rounded Rectangle 15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GC-FID“</a:t>
              </a:r>
            </a:p>
          </p:txBody>
        </p:sp>
      </p:grp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714375" y="1428750"/>
          <a:ext cx="7929618" cy="3214708"/>
        </p:xfrm>
        <a:graphic>
          <a:graphicData uri="http://schemas.openxmlformats.org/drawingml/2006/table">
            <a:tbl>
              <a:tblPr/>
              <a:tblGrid>
                <a:gridCol w="846852"/>
                <a:gridCol w="1462745"/>
                <a:gridCol w="1262303"/>
                <a:gridCol w="1357322"/>
                <a:gridCol w="1428760"/>
                <a:gridCol w="1571636"/>
              </a:tblGrid>
              <a:tr h="459244"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Linearity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Recovery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Repeatability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459244"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correl.coeff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0.5% level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0.8% level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9244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Lab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0.9997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99.7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1.82 g/kg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RSDr:  1.5%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9244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Lab 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0.9997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100.3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1.93 g/kg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RSDr:  0.9%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9244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Lab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0.9997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101.4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102.1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1.83 g/kg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RSDr:  1.3%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9244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Lab 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0.9994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98.4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1.94 g/kg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RSDr:  0.8%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9244">
                <a:tc>
                  <a:txBody>
                    <a:bodyPr/>
                    <a:lstStyle/>
                    <a:p>
                      <a:pPr algn="l" fontAlgn="b"/>
                      <a:endParaRPr lang="de-CH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286375" y="4429125"/>
          <a:ext cx="3429024" cy="1643076"/>
        </p:xfrm>
        <a:graphic>
          <a:graphicData uri="http://schemas.openxmlformats.org/drawingml/2006/table">
            <a:tbl>
              <a:tblPr/>
              <a:tblGrid>
                <a:gridCol w="1604264"/>
                <a:gridCol w="1824760"/>
              </a:tblGrid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1.88 g/kg</a:t>
                      </a:r>
                      <a:endParaRPr lang="de-CH" sz="1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mean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0.06377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3.39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RSD</a:t>
                      </a:r>
                      <a:r>
                        <a:rPr lang="de-CH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</a:t>
                      </a:r>
                      <a:endParaRPr lang="de-CH" sz="1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3.46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RSD</a:t>
                      </a:r>
                      <a:r>
                        <a:rPr lang="de-CH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R(mod Hor)</a:t>
                      </a:r>
                      <a:endParaRPr lang="de-CH" sz="1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9513" name="Rounded Rectangular Callout 23"/>
          <p:cNvSpPr>
            <a:spLocks noChangeArrowheads="1"/>
          </p:cNvSpPr>
          <p:nvPr/>
        </p:nvSpPr>
        <p:spPr bwMode="auto">
          <a:xfrm>
            <a:off x="142844" y="4857760"/>
            <a:ext cx="2928958" cy="642942"/>
          </a:xfrm>
          <a:prstGeom prst="wedgeRoundRectCallout">
            <a:avLst>
              <a:gd name="adj1" fmla="val 83062"/>
              <a:gd name="adj2" fmla="val -110857"/>
              <a:gd name="adj3" fmla="val 16667"/>
            </a:avLst>
          </a:prstGeom>
          <a:solidFill>
            <a:schemeClr val="accent2"/>
          </a:solidFill>
          <a:ln w="635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endParaRPr lang="de-CH"/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285720" y="4786322"/>
          <a:ext cx="2500330" cy="714380"/>
        </p:xfrm>
        <a:graphic>
          <a:graphicData uri="http://schemas.openxmlformats.org/drawingml/2006/table">
            <a:tbl>
              <a:tblPr/>
              <a:tblGrid>
                <a:gridCol w="1335792"/>
                <a:gridCol w="1164538"/>
              </a:tblGrid>
              <a:tr h="3571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CH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Acceptance </a:t>
                      </a:r>
                      <a:r>
                        <a:rPr lang="de-CH" sz="14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criteria</a:t>
                      </a:r>
                      <a:endParaRPr lang="de-CH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de-CH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80-120%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 rot="5400000">
            <a:off x="3929058" y="4429133"/>
            <a:ext cx="428628" cy="2857520"/>
            <a:chOff x="8858279" y="3143249"/>
            <a:chExt cx="428628" cy="3571900"/>
          </a:xfrm>
        </p:grpSpPr>
        <p:sp>
          <p:nvSpPr>
            <p:cNvPr id="14" name="Rounded Rectangular Callout 13"/>
            <p:cNvSpPr/>
            <p:nvPr/>
          </p:nvSpPr>
          <p:spPr bwMode="auto">
            <a:xfrm>
              <a:off x="8858279" y="3143249"/>
              <a:ext cx="428628" cy="3571900"/>
            </a:xfrm>
            <a:prstGeom prst="wedgeRoundRectCallout">
              <a:avLst>
                <a:gd name="adj1" fmla="val -69042"/>
                <a:gd name="adj2" fmla="val -77537"/>
                <a:gd name="adj3" fmla="val 16667"/>
              </a:avLst>
            </a:prstGeom>
            <a:solidFill>
              <a:schemeClr val="accent2"/>
            </a:solidFill>
            <a:ln w="635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de-CH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858279" y="3178968"/>
              <a:ext cx="357222" cy="3357587"/>
            </a:xfrm>
            <a:prstGeom prst="rect">
              <a:avLst/>
            </a:prstGeom>
            <a:noFill/>
          </p:spPr>
          <p:txBody>
            <a:bodyPr vert="vert270" wrap="square" rtlCol="0">
              <a:normAutofit fontScale="77500" lnSpcReduction="20000"/>
            </a:bodyPr>
            <a:lstStyle/>
            <a:p>
              <a:pPr>
                <a:spcBef>
                  <a:spcPts val="600"/>
                </a:spcBef>
              </a:pPr>
              <a:r>
                <a:rPr lang="de-CH" sz="1800" dirty="0" smtClean="0"/>
                <a:t>Calculated on the Lab means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1168400"/>
          </a:xfrm>
        </p:spPr>
        <p:txBody>
          <a:bodyPr/>
          <a:lstStyle/>
          <a:p>
            <a:r>
              <a:rPr lang="en-GB" sz="3200" dirty="0" smtClean="0"/>
              <a:t>Validation Key figures</a:t>
            </a:r>
            <a:br>
              <a:rPr lang="en-GB" sz="3200" dirty="0" smtClean="0"/>
            </a:br>
            <a:r>
              <a:rPr lang="en-GB" sz="3200" dirty="0" smtClean="0"/>
              <a:t>Limit of Quantification</a:t>
            </a:r>
          </a:p>
        </p:txBody>
      </p:sp>
      <p:sp>
        <p:nvSpPr>
          <p:cNvPr id="4813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34821" name="Rectangle 3"/>
          <p:cNvSpPr txBox="1">
            <a:spLocks noChangeArrowheads="1"/>
          </p:cNvSpPr>
          <p:nvPr/>
        </p:nvSpPr>
        <p:spPr bwMode="auto">
          <a:xfrm>
            <a:off x="500063" y="1071563"/>
            <a:ext cx="83581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2400"/>
          </a:p>
          <a:p>
            <a:endParaRPr lang="en-US" sz="2400"/>
          </a:p>
          <a:p>
            <a:pPr>
              <a:buFont typeface="Wingdings" pitchFamily="2" charset="2"/>
              <a:buChar char="§"/>
            </a:pPr>
            <a:endParaRPr lang="en-US" sz="2400"/>
          </a:p>
          <a:p>
            <a:endParaRPr lang="de-CH" sz="2400"/>
          </a:p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34873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 smtClean="0">
                  <a:solidFill>
                    <a:schemeClr val="bg1"/>
                  </a:solidFill>
                  <a:cs typeface="+mn-cs"/>
                </a:rPr>
                <a:t>GC-FID“</a:t>
              </a:r>
              <a:endParaRPr lang="de-CH" sz="2000" dirty="0">
                <a:solidFill>
                  <a:schemeClr val="bg1"/>
                </a:solidFill>
                <a:cs typeface="+mn-cs"/>
              </a:endParaRPr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00034" y="1214422"/>
            <a:ext cx="83581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2">
              <a:spcBef>
                <a:spcPts val="600"/>
              </a:spcBef>
            </a:pPr>
            <a:endParaRPr lang="en-US" sz="2400" dirty="0"/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400" dirty="0"/>
              <a:t> </a:t>
            </a:r>
            <a:r>
              <a:rPr lang="en-US" sz="2400" dirty="0" smtClean="0"/>
              <a:t>Recovery data at level 1 indicates that the impurity is quantifiable at the 0.25% level relative to the Pirimiphos-methyl. (approx 0.7 g/kg)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de-CH" sz="2400" dirty="0"/>
          </a:p>
          <a:p>
            <a:r>
              <a:rPr lang="en-GB" sz="2400" dirty="0"/>
              <a:t>	</a:t>
            </a:r>
          </a:p>
          <a:p>
            <a:endParaRPr lang="en-US" sz="2400" dirty="0"/>
          </a:p>
          <a:p>
            <a:endParaRPr lang="en-US" sz="160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28662" y="3357562"/>
          <a:ext cx="71675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1357322"/>
                <a:gridCol w="1357322"/>
                <a:gridCol w="1233462"/>
                <a:gridCol w="1433514"/>
              </a:tblGrid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Lab 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1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2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3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4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Mean Recovery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97.1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98.9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101.1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100.7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812800"/>
          </a:xfrm>
        </p:spPr>
        <p:txBody>
          <a:bodyPr/>
          <a:lstStyle/>
          <a:p>
            <a:r>
              <a:rPr lang="en-GB" sz="3200" smtClean="0"/>
              <a:t>Conclusion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20484" name="Rectangle 3"/>
          <p:cNvSpPr txBox="1">
            <a:spLocks noChangeArrowheads="1"/>
          </p:cNvSpPr>
          <p:nvPr/>
        </p:nvSpPr>
        <p:spPr bwMode="auto">
          <a:xfrm>
            <a:off x="500063" y="1052513"/>
            <a:ext cx="83581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2400"/>
          </a:p>
          <a:p>
            <a:endParaRPr lang="de-CH" sz="2400"/>
          </a:p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sp>
        <p:nvSpPr>
          <p:cNvPr id="20485" name="TextBox 10"/>
          <p:cNvSpPr txBox="1">
            <a:spLocks noChangeArrowheads="1"/>
          </p:cNvSpPr>
          <p:nvPr/>
        </p:nvSpPr>
        <p:spPr bwMode="auto">
          <a:xfrm>
            <a:off x="500063" y="1071563"/>
            <a:ext cx="8001000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</a:pPr>
            <a:endParaRPr lang="en-US" sz="2000"/>
          </a:p>
          <a:p>
            <a:pPr>
              <a:spcBef>
                <a:spcPts val="600"/>
              </a:spcBef>
            </a:pPr>
            <a:r>
              <a:rPr lang="en-US" sz="2400"/>
              <a:t>Excellent agreement of the validation key figures </a:t>
            </a:r>
          </a:p>
          <a:p>
            <a:pPr>
              <a:spcBef>
                <a:spcPts val="600"/>
              </a:spcBef>
            </a:pPr>
            <a:r>
              <a:rPr lang="en-US" sz="2400"/>
              <a:t>All acceptance criteria passed</a:t>
            </a:r>
          </a:p>
          <a:p>
            <a:endParaRPr lang="de-CH" sz="2400"/>
          </a:p>
          <a:p>
            <a:endParaRPr lang="de-CH" sz="2400"/>
          </a:p>
          <a:p>
            <a:pPr algn="ctr"/>
            <a:endParaRPr lang="de-CH" sz="2400"/>
          </a:p>
          <a:p>
            <a:pPr algn="ctr"/>
            <a:endParaRPr lang="de-CH" sz="2400"/>
          </a:p>
          <a:p>
            <a:pPr algn="ctr"/>
            <a:endParaRPr lang="de-CH" sz="2400"/>
          </a:p>
          <a:p>
            <a:pPr algn="ctr"/>
            <a:r>
              <a:rPr lang="de-CH" sz="2400"/>
              <a:t>We consider the method to be suitable </a:t>
            </a:r>
          </a:p>
          <a:p>
            <a:endParaRPr lang="de-CH" sz="2400"/>
          </a:p>
          <a:p>
            <a:pPr algn="ctr"/>
            <a:r>
              <a:rPr lang="de-CH" sz="2400" b="1">
                <a:solidFill>
                  <a:schemeClr val="tx2"/>
                </a:solidFill>
              </a:rPr>
              <a:t>We recommend to accept the method as provisional CIPAC method</a:t>
            </a:r>
          </a:p>
          <a:p>
            <a:pPr>
              <a:spcBef>
                <a:spcPts val="600"/>
              </a:spcBef>
            </a:pPr>
            <a:endParaRPr lang="en-US" sz="2400"/>
          </a:p>
          <a:p>
            <a:pPr>
              <a:spcBef>
                <a:spcPts val="600"/>
              </a:spcBef>
            </a:pPr>
            <a:endParaRPr lang="de-CH" sz="2000"/>
          </a:p>
        </p:txBody>
      </p:sp>
      <p:grpSp>
        <p:nvGrpSpPr>
          <p:cNvPr id="20486" name="Group 11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20488" name="Rounded Rectangle 12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GC-FID“</a:t>
              </a:r>
            </a:p>
          </p:txBody>
        </p:sp>
      </p:grpSp>
      <p:sp>
        <p:nvSpPr>
          <p:cNvPr id="20487" name="Right Arrow 14"/>
          <p:cNvSpPr>
            <a:spLocks noChangeArrowheads="1"/>
          </p:cNvSpPr>
          <p:nvPr/>
        </p:nvSpPr>
        <p:spPr bwMode="auto">
          <a:xfrm rot="5400000">
            <a:off x="3857626" y="2857500"/>
            <a:ext cx="857250" cy="100012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635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endParaRPr lang="de-CH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785813" y="1643063"/>
            <a:ext cx="7772400" cy="3286125"/>
          </a:xfrm>
        </p:spPr>
        <p:txBody>
          <a:bodyPr/>
          <a:lstStyle/>
          <a:p>
            <a:pPr algn="ctr"/>
            <a:r>
              <a:rPr lang="de-CH" smtClean="0"/>
              <a:t>Determination of the relevant impurities </a:t>
            </a:r>
            <a:br>
              <a:rPr lang="de-CH" smtClean="0"/>
            </a:br>
            <a:r>
              <a:rPr lang="de-CH" smtClean="0"/>
              <a:t/>
            </a:r>
            <a:br>
              <a:rPr lang="de-CH" smtClean="0"/>
            </a:br>
            <a:r>
              <a:rPr lang="de-CH" smtClean="0"/>
              <a:t>DMPCT, MeOOOPS, MeOOSPO, MeOOSPS, </a:t>
            </a:r>
            <a:br>
              <a:rPr lang="de-CH" smtClean="0"/>
            </a:br>
            <a:r>
              <a:rPr lang="de-CH" smtClean="0"/>
              <a:t> </a:t>
            </a:r>
            <a:br>
              <a:rPr lang="de-CH" smtClean="0"/>
            </a:br>
            <a:r>
              <a:rPr lang="de-CH" smtClean="0"/>
              <a:t>in Pirimiphos-methyl formulation CS 300</a:t>
            </a:r>
            <a:br>
              <a:rPr lang="de-CH" smtClean="0"/>
            </a:br>
            <a:r>
              <a:rPr lang="de-CH" smtClean="0"/>
              <a:t/>
            </a:r>
            <a:br>
              <a:rPr lang="de-CH" smtClean="0"/>
            </a:br>
            <a:r>
              <a:rPr lang="de-CH" smtClean="0"/>
              <a:t>by GC-MS</a:t>
            </a:r>
            <a:br>
              <a:rPr lang="de-CH" smtClean="0"/>
            </a:br>
            <a:r>
              <a:rPr lang="de-CH" smtClean="0"/>
              <a:t/>
            </a:r>
            <a:br>
              <a:rPr lang="de-CH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small scale collaborative trial (CIPAC)</a:t>
            </a:r>
            <a:r>
              <a:rPr lang="de-CH" smtClean="0"/>
              <a:t/>
            </a:r>
            <a:br>
              <a:rPr lang="de-CH" smtClean="0"/>
            </a:br>
            <a:r>
              <a:rPr lang="de-CH" smtClean="0"/>
              <a:t/>
            </a:r>
            <a:br>
              <a:rPr lang="de-CH" smtClean="0"/>
            </a:br>
            <a:endParaRPr lang="en-US" smtClean="0"/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500063"/>
            <a:ext cx="8453437" cy="1071562"/>
          </a:xfrm>
        </p:spPr>
        <p:txBody>
          <a:bodyPr/>
          <a:lstStyle/>
          <a:p>
            <a:r>
              <a:rPr lang="en-GB" sz="3200" smtClean="0"/>
              <a:t>Outline of the Method – </a:t>
            </a:r>
            <a:br>
              <a:rPr lang="en-GB" sz="3200" smtClean="0"/>
            </a:br>
            <a:r>
              <a:rPr lang="de-CH" sz="2800" smtClean="0"/>
              <a:t>DMPCT, MeOOOPS, MeOOSPO </a:t>
            </a:r>
            <a:br>
              <a:rPr lang="de-CH" sz="2800" smtClean="0"/>
            </a:br>
            <a:r>
              <a:rPr lang="de-CH" sz="2800" smtClean="0"/>
              <a:t>and MeOOSPS</a:t>
            </a:r>
            <a:r>
              <a:rPr lang="en-GB" sz="2800" smtClean="0"/>
              <a:t> by GC-MS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22532" name="Rectangle 3"/>
          <p:cNvSpPr txBox="1">
            <a:spLocks noChangeArrowheads="1"/>
          </p:cNvSpPr>
          <p:nvPr/>
        </p:nvSpPr>
        <p:spPr bwMode="auto">
          <a:xfrm>
            <a:off x="642938" y="1000125"/>
            <a:ext cx="8250237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buClr>
                <a:schemeClr val="tx2"/>
              </a:buClr>
            </a:pPr>
            <a:endParaRPr lang="de-CH" sz="2400" dirty="0">
              <a:solidFill>
                <a:srgbClr val="000000"/>
              </a:solidFill>
            </a:endParaRP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sample containing pirimiphos-methyl is dissolved in acetone, containing an internal standard. Aliquots are taken and spiked with known amount of all 4 relevant impurities.</a:t>
            </a:r>
          </a:p>
          <a:p>
            <a:r>
              <a:rPr lang="en-US" sz="2400" dirty="0" smtClean="0"/>
              <a:t>Standard addition methodology used due to the complex matrix.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The relevant impurity content is determined (g/kg) by capillary gas chromatography using split injection and mass spectrometry.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</a:t>
            </a:r>
          </a:p>
          <a:p>
            <a:endParaRPr lang="en-US" sz="160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grpSp>
        <p:nvGrpSpPr>
          <p:cNvPr id="22533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22535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143125" y="4786313"/>
            <a:ext cx="142875" cy="71437"/>
          </a:xfrm>
          <a:prstGeom prst="rect">
            <a:avLst/>
          </a:prstGeom>
          <a:noFill/>
        </p:spPr>
        <p:txBody>
          <a:bodyPr>
            <a:normAutofit fontScale="25000" lnSpcReduction="20000"/>
          </a:bodyPr>
          <a:lstStyle/>
          <a:p>
            <a:pPr>
              <a:spcBef>
                <a:spcPts val="600"/>
              </a:spcBef>
              <a:defRPr/>
            </a:pPr>
            <a:endParaRPr lang="de-CH" sz="2000" dirty="0" err="1">
              <a:cs typeface="+mn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453437" cy="812800"/>
          </a:xfrm>
        </p:spPr>
        <p:txBody>
          <a:bodyPr/>
          <a:lstStyle/>
          <a:p>
            <a:r>
              <a:rPr lang="en-GB" sz="3200" smtClean="0"/>
              <a:t>Method Parameters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23556" name="Rectangle 3"/>
          <p:cNvSpPr txBox="1">
            <a:spLocks noChangeArrowheads="1"/>
          </p:cNvSpPr>
          <p:nvPr/>
        </p:nvSpPr>
        <p:spPr bwMode="auto">
          <a:xfrm>
            <a:off x="214282" y="1357298"/>
            <a:ext cx="860742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2400" i="1" dirty="0"/>
              <a:t>Column:</a:t>
            </a:r>
            <a:r>
              <a:rPr lang="en-US" sz="2400" dirty="0"/>
              <a:t> Fused silica, length 30 m x 0.25 mm internal diameter. DB-1 or equivalent phase, with film thickness of  0.25 </a:t>
            </a:r>
            <a:r>
              <a:rPr lang="en-US" sz="2400" dirty="0">
                <a:sym typeface="Symbol" pitchFamily="18" charset="2"/>
              </a:rPr>
              <a:t>m (</a:t>
            </a:r>
            <a:r>
              <a:rPr lang="en-US" sz="2400" dirty="0" err="1">
                <a:sym typeface="Symbol" pitchFamily="18" charset="2"/>
              </a:rPr>
              <a:t>crosslinked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dimethyl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polysiloxane</a:t>
            </a:r>
            <a:r>
              <a:rPr lang="en-US" sz="2400" dirty="0">
                <a:sym typeface="Symbol" pitchFamily="18" charset="2"/>
              </a:rPr>
              <a:t>).</a:t>
            </a:r>
          </a:p>
          <a:p>
            <a:endParaRPr lang="en-US" dirty="0">
              <a:sym typeface="Symbol" pitchFamily="18" charset="2"/>
            </a:endParaRPr>
          </a:p>
          <a:p>
            <a:r>
              <a:rPr lang="en-US" sz="2400" i="1" dirty="0">
                <a:sym typeface="Symbol" pitchFamily="18" charset="2"/>
              </a:rPr>
              <a:t>Oven temp program</a:t>
            </a:r>
            <a:r>
              <a:rPr lang="en-US" sz="2400" dirty="0">
                <a:sym typeface="Symbol" pitchFamily="18" charset="2"/>
              </a:rPr>
              <a:t>: </a:t>
            </a:r>
            <a:br>
              <a:rPr lang="en-US" sz="2400" dirty="0">
                <a:sym typeface="Symbol" pitchFamily="18" charset="2"/>
              </a:rPr>
            </a:br>
            <a:r>
              <a:rPr lang="en-GB" sz="2400" dirty="0"/>
              <a:t>temp 1  50ºC, hold 0 min, ramp rate 20ºC/min</a:t>
            </a:r>
          </a:p>
          <a:p>
            <a:r>
              <a:rPr lang="en-GB" sz="2400" dirty="0"/>
              <a:t>temp 2  280ºC, hold 5 min</a:t>
            </a:r>
            <a:endParaRPr lang="de-CH" dirty="0"/>
          </a:p>
          <a:p>
            <a:endParaRPr lang="de-CH" sz="2400" i="1" dirty="0"/>
          </a:p>
          <a:p>
            <a:r>
              <a:rPr lang="de-CH" sz="2400" i="1" dirty="0"/>
              <a:t>Flow</a:t>
            </a:r>
            <a:r>
              <a:rPr lang="de-CH" sz="2400" dirty="0"/>
              <a:t> : 1 ml/min (constant flow)</a:t>
            </a:r>
          </a:p>
          <a:p>
            <a:r>
              <a:rPr lang="de-CH" sz="2400" i="1" dirty="0"/>
              <a:t>Split</a:t>
            </a:r>
            <a:r>
              <a:rPr lang="de-CH" sz="2400" dirty="0"/>
              <a:t>: 160:1</a:t>
            </a:r>
          </a:p>
          <a:p>
            <a:endParaRPr lang="de-CH" dirty="0"/>
          </a:p>
          <a:p>
            <a:endParaRPr lang="de-CH" sz="2400" dirty="0"/>
          </a:p>
          <a:p>
            <a:r>
              <a:rPr lang="en-US" sz="2400" dirty="0"/>
              <a:t> </a:t>
            </a:r>
            <a:endParaRPr lang="de-CH" sz="2400" dirty="0"/>
          </a:p>
          <a:p>
            <a:r>
              <a:rPr lang="en-US" sz="2400" dirty="0"/>
              <a:t> </a:t>
            </a:r>
            <a:endParaRPr lang="de-CH" sz="2400" dirty="0"/>
          </a:p>
          <a:p>
            <a:r>
              <a:rPr lang="en-US" sz="2400" dirty="0"/>
              <a:t> </a:t>
            </a:r>
            <a:endParaRPr lang="de-CH" sz="2400" dirty="0"/>
          </a:p>
          <a:p>
            <a:r>
              <a:rPr lang="en-GB" sz="2400" dirty="0"/>
              <a:t>	</a:t>
            </a:r>
          </a:p>
          <a:p>
            <a:endParaRPr lang="en-US" sz="2400" dirty="0"/>
          </a:p>
          <a:p>
            <a:endParaRPr lang="en-US" sz="160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grpSp>
        <p:nvGrpSpPr>
          <p:cNvPr id="23557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23558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7"/>
            <a:ext cx="7772400" cy="642942"/>
          </a:xfrm>
        </p:spPr>
        <p:txBody>
          <a:bodyPr/>
          <a:lstStyle/>
          <a:p>
            <a:r>
              <a:rPr lang="de-CH" dirty="0" smtClean="0"/>
              <a:t>Relevant impurities nomenclature and structure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34" y="1071546"/>
            <a:ext cx="7772400" cy="2428891"/>
          </a:xfrm>
        </p:spPr>
        <p:txBody>
          <a:bodyPr/>
          <a:lstStyle/>
          <a:p>
            <a:r>
              <a:rPr lang="en-GB" dirty="0" smtClean="0"/>
              <a:t>-  </a:t>
            </a:r>
            <a:r>
              <a:rPr lang="en-GB" sz="1800" dirty="0" smtClean="0"/>
              <a:t>O,O-</a:t>
            </a:r>
            <a:r>
              <a:rPr lang="en-GB" sz="1800" dirty="0" err="1" smtClean="0"/>
              <a:t>dimethyl</a:t>
            </a:r>
            <a:r>
              <a:rPr lang="en-GB" sz="1800" dirty="0" smtClean="0"/>
              <a:t> </a:t>
            </a:r>
            <a:r>
              <a:rPr lang="en-GB" sz="1800" dirty="0" err="1" smtClean="0"/>
              <a:t>phosphorochloridothioate</a:t>
            </a:r>
            <a:r>
              <a:rPr lang="en-GB" sz="1800" dirty="0" smtClean="0"/>
              <a:t> (DMPCT, CAS No. 2524-03-0)</a:t>
            </a:r>
            <a:endParaRPr lang="de-CH" sz="1800" dirty="0" smtClean="0"/>
          </a:p>
          <a:p>
            <a:r>
              <a:rPr lang="en-GB" sz="1800" dirty="0" smtClean="0"/>
              <a:t>-  O,O,O-</a:t>
            </a:r>
            <a:r>
              <a:rPr lang="en-GB" sz="1800" dirty="0" err="1" smtClean="0"/>
              <a:t>trimethyl</a:t>
            </a:r>
            <a:r>
              <a:rPr lang="en-GB" sz="1800" dirty="0" smtClean="0"/>
              <a:t> </a:t>
            </a:r>
            <a:r>
              <a:rPr lang="en-GB" sz="1800" dirty="0" err="1" smtClean="0"/>
              <a:t>phosphorothioate</a:t>
            </a:r>
            <a:r>
              <a:rPr lang="en-GB" sz="1800" dirty="0" smtClean="0"/>
              <a:t> (</a:t>
            </a:r>
            <a:r>
              <a:rPr lang="en-GB" sz="1800" dirty="0" err="1" smtClean="0"/>
              <a:t>MeOOOPS</a:t>
            </a:r>
            <a:r>
              <a:rPr lang="en-GB" sz="1800" dirty="0" smtClean="0"/>
              <a:t>, CAS No. 152-18-1)</a:t>
            </a:r>
            <a:endParaRPr lang="de-CH" sz="1800" dirty="0" smtClean="0"/>
          </a:p>
          <a:p>
            <a:r>
              <a:rPr lang="en-GB" sz="1800" dirty="0" smtClean="0"/>
              <a:t>-  O,O,S-</a:t>
            </a:r>
            <a:r>
              <a:rPr lang="en-GB" sz="1800" dirty="0" err="1" smtClean="0"/>
              <a:t>trimethyl</a:t>
            </a:r>
            <a:r>
              <a:rPr lang="en-GB" sz="1800" dirty="0" smtClean="0"/>
              <a:t> </a:t>
            </a:r>
            <a:r>
              <a:rPr lang="en-GB" sz="1800" dirty="0" err="1" smtClean="0"/>
              <a:t>phosphorothioate</a:t>
            </a:r>
            <a:r>
              <a:rPr lang="en-GB" sz="1800" dirty="0" smtClean="0"/>
              <a:t> (</a:t>
            </a:r>
            <a:r>
              <a:rPr lang="en-GB" sz="1800" dirty="0" err="1" smtClean="0"/>
              <a:t>MeOOSPO</a:t>
            </a:r>
            <a:r>
              <a:rPr lang="en-GB" sz="1800" dirty="0" smtClean="0"/>
              <a:t>, CAS No. 152-20-5)</a:t>
            </a:r>
            <a:endParaRPr lang="de-CH" sz="1800" dirty="0" smtClean="0"/>
          </a:p>
          <a:p>
            <a:r>
              <a:rPr lang="en-GB" sz="1800" dirty="0" smtClean="0"/>
              <a:t>-  O,O,S-</a:t>
            </a:r>
            <a:r>
              <a:rPr lang="en-GB" sz="1800" dirty="0" err="1" smtClean="0"/>
              <a:t>trimethyl</a:t>
            </a:r>
            <a:r>
              <a:rPr lang="en-GB" sz="1800" dirty="0" smtClean="0"/>
              <a:t> </a:t>
            </a:r>
            <a:r>
              <a:rPr lang="en-GB" sz="1800" dirty="0" err="1" smtClean="0"/>
              <a:t>phosphorodithioate</a:t>
            </a:r>
            <a:r>
              <a:rPr lang="en-GB" sz="1800" dirty="0" smtClean="0"/>
              <a:t> (</a:t>
            </a:r>
            <a:r>
              <a:rPr lang="en-GB" sz="1800" dirty="0" err="1" smtClean="0"/>
              <a:t>MeOOSPS</a:t>
            </a:r>
            <a:r>
              <a:rPr lang="en-GB" sz="1800" dirty="0" smtClean="0"/>
              <a:t>, CAS No. 2953-29-9) </a:t>
            </a:r>
            <a:endParaRPr lang="de-CH" sz="1800" dirty="0" smtClean="0"/>
          </a:p>
          <a:p>
            <a:r>
              <a:rPr lang="en-GB" sz="1800" dirty="0" smtClean="0"/>
              <a:t>-  O-2-diethylamino-6-methylpyrimidin-4-yl-O,S-dimethyl </a:t>
            </a:r>
            <a:r>
              <a:rPr lang="en-GB" sz="1800" dirty="0" err="1" smtClean="0"/>
              <a:t>phosphorothioate</a:t>
            </a:r>
            <a:r>
              <a:rPr lang="en-GB" sz="1800" dirty="0" smtClean="0"/>
              <a:t> </a:t>
            </a:r>
            <a:br>
              <a:rPr lang="en-GB" sz="1800" dirty="0" smtClean="0"/>
            </a:br>
            <a:r>
              <a:rPr lang="en-GB" sz="1800" dirty="0" smtClean="0"/>
              <a:t>   (iso-pirimiphos-methyl, CAS No. 76471-79-9).</a:t>
            </a:r>
            <a:endParaRPr lang="de-CH" sz="1800" dirty="0" smtClean="0"/>
          </a:p>
          <a:p>
            <a:endParaRPr lang="de-C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For internal use only</a:t>
            </a:r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453437" cy="812800"/>
          </a:xfrm>
        </p:spPr>
        <p:txBody>
          <a:bodyPr/>
          <a:lstStyle/>
          <a:p>
            <a:r>
              <a:rPr lang="en-GB" sz="3200" smtClean="0"/>
              <a:t>Method Parameters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24580" name="Rectangle 3"/>
          <p:cNvSpPr txBox="1">
            <a:spLocks noChangeArrowheads="1"/>
          </p:cNvSpPr>
          <p:nvPr/>
        </p:nvSpPr>
        <p:spPr bwMode="auto">
          <a:xfrm>
            <a:off x="214313" y="928688"/>
            <a:ext cx="8786812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de-CH"/>
          </a:p>
          <a:p>
            <a:endParaRPr lang="en-GB" sz="2400" i="1"/>
          </a:p>
          <a:p>
            <a:r>
              <a:rPr lang="en-GB" sz="2400" i="1"/>
              <a:t>Retention times</a:t>
            </a:r>
          </a:p>
          <a:p>
            <a:endParaRPr lang="de-CH" sz="2400"/>
          </a:p>
          <a:p>
            <a:r>
              <a:rPr lang="en-GB" sz="2400"/>
              <a:t>DMPCT:  </a:t>
            </a:r>
            <a:r>
              <a:rPr lang="en-US" sz="2400"/>
              <a:t>3.7 min (approximate)</a:t>
            </a:r>
            <a:endParaRPr lang="de-CH" sz="2400"/>
          </a:p>
          <a:p>
            <a:r>
              <a:rPr lang="en-GB" sz="2400"/>
              <a:t>MeOOOPS:</a:t>
            </a:r>
            <a:r>
              <a:rPr lang="en-US" sz="2400"/>
              <a:t>  3.8 min (approximate)</a:t>
            </a:r>
            <a:endParaRPr lang="de-CH" sz="2400"/>
          </a:p>
          <a:p>
            <a:r>
              <a:rPr lang="en-GB" sz="2400"/>
              <a:t>MeOOSPO:  </a:t>
            </a:r>
            <a:r>
              <a:rPr lang="en-US" sz="2400"/>
              <a:t>4.6 min (approximate)</a:t>
            </a:r>
            <a:endParaRPr lang="de-CH" sz="2400"/>
          </a:p>
          <a:p>
            <a:r>
              <a:rPr lang="en-GB" sz="2400"/>
              <a:t>MeOOSPS:  </a:t>
            </a:r>
            <a:r>
              <a:rPr lang="en-US" sz="2400"/>
              <a:t>5.2 min (approximate)</a:t>
            </a:r>
            <a:endParaRPr lang="de-CH" sz="2400"/>
          </a:p>
          <a:p>
            <a:r>
              <a:rPr lang="en-GB" sz="2400"/>
              <a:t>Pirimiphos-methyl : </a:t>
            </a:r>
            <a:r>
              <a:rPr lang="en-US" sz="2400"/>
              <a:t>10.1 min (approximate)</a:t>
            </a:r>
            <a:endParaRPr lang="de-CH" sz="2400"/>
          </a:p>
          <a:p>
            <a:r>
              <a:rPr lang="en-GB" sz="2400"/>
              <a:t>Iso- Pirimiphos-methyl: </a:t>
            </a:r>
            <a:r>
              <a:rPr lang="en-US" sz="2400"/>
              <a:t>10.6 min (approximate) (for identity only)  </a:t>
            </a:r>
            <a:endParaRPr lang="de-CH" sz="2400"/>
          </a:p>
          <a:p>
            <a:r>
              <a:rPr lang="en-GB" sz="2400"/>
              <a:t>Internal standard:  11.3 min (approximate)</a:t>
            </a:r>
            <a:endParaRPr lang="de-CH" sz="2400"/>
          </a:p>
          <a:p>
            <a:endParaRPr lang="de-CH" sz="2400"/>
          </a:p>
          <a:p>
            <a:r>
              <a:rPr lang="en-US" sz="2400"/>
              <a:t> </a:t>
            </a:r>
            <a:endParaRPr lang="de-CH" sz="2400"/>
          </a:p>
          <a:p>
            <a:r>
              <a:rPr lang="en-US" sz="2400"/>
              <a:t> </a:t>
            </a:r>
            <a:endParaRPr lang="de-CH" sz="2400"/>
          </a:p>
          <a:p>
            <a:r>
              <a:rPr lang="en-US" sz="2400"/>
              <a:t> </a:t>
            </a:r>
            <a:endParaRPr lang="de-CH" sz="2400"/>
          </a:p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grpSp>
        <p:nvGrpSpPr>
          <p:cNvPr id="24581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24582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142875"/>
            <a:ext cx="8453438" cy="812800"/>
          </a:xfrm>
        </p:spPr>
        <p:txBody>
          <a:bodyPr/>
          <a:lstStyle/>
          <a:p>
            <a:r>
              <a:rPr lang="en-GB" sz="3200" smtClean="0"/>
              <a:t>Calculations (I)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1029" name="Rectangle 3"/>
          <p:cNvSpPr txBox="1">
            <a:spLocks noChangeArrowheads="1"/>
          </p:cNvSpPr>
          <p:nvPr/>
        </p:nvSpPr>
        <p:spPr bwMode="auto">
          <a:xfrm>
            <a:off x="250825" y="1052513"/>
            <a:ext cx="860742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285750" y="1071563"/>
            <a:ext cx="7758113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GB" sz="2000">
                <a:latin typeface="Times New Roman" pitchFamily="18" charset="0"/>
                <a:cs typeface="Times New Roman" pitchFamily="18" charset="0"/>
              </a:rPr>
              <a:t>Calculate the mass of respective impurity added (s</a:t>
            </a:r>
            <a:r>
              <a:rPr lang="en-GB" sz="2000" baseline="-30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000">
                <a:latin typeface="Times New Roman" pitchFamily="18" charset="0"/>
                <a:cs typeface="Times New Roman" pitchFamily="18" charset="0"/>
              </a:rPr>
              <a:t>) for each of the levels.</a:t>
            </a:r>
            <a:endParaRPr lang="de-CH" sz="2000"/>
          </a:p>
          <a:p>
            <a:pPr eaLnBrk="0" hangingPunct="0"/>
            <a:endParaRPr lang="de-CH"/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2500313" y="1717675"/>
          <a:ext cx="2714625" cy="955675"/>
        </p:xfrm>
        <a:graphic>
          <a:graphicData uri="http://schemas.openxmlformats.org/presentationml/2006/ole">
            <p:oleObj spid="_x0000_s1026" name="Equation" r:id="rId4" imgW="1104900" imgH="393700" progId="Equation.3">
              <p:embed/>
            </p:oleObj>
          </a:graphicData>
        </a:graphic>
      </p:graphicFrame>
      <p:sp>
        <p:nvSpPr>
          <p:cNvPr id="1031" name="Rectangle 3"/>
          <p:cNvSpPr>
            <a:spLocks noChangeArrowheads="1"/>
          </p:cNvSpPr>
          <p:nvPr/>
        </p:nvSpPr>
        <p:spPr bwMode="auto">
          <a:xfrm>
            <a:off x="285750" y="2928938"/>
            <a:ext cx="91440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Where:</a:t>
            </a:r>
            <a:endParaRPr lang="de-CH" sz="1600" dirty="0"/>
          </a:p>
          <a:p>
            <a:pPr eaLnBrk="0" hangingPunct="0"/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1600" baseline="-30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	=	mass of respective impurity added per respective level (mg)</a:t>
            </a:r>
            <a:endParaRPr lang="de-CH" sz="1600" dirty="0"/>
          </a:p>
          <a:p>
            <a:pPr eaLnBrk="0" hangingPunct="0"/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1600" baseline="-30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	=	mass of respective impurity in reference standard stock solution (mg)</a:t>
            </a:r>
            <a:endParaRPr lang="de-CH" sz="1600" dirty="0"/>
          </a:p>
          <a:p>
            <a:pPr eaLnBrk="0" hangingPunct="0"/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P	=	purity of the respective impurity (g/kg)</a:t>
            </a:r>
            <a:endParaRPr lang="de-CH" sz="1600" dirty="0"/>
          </a:p>
          <a:p>
            <a:pPr eaLnBrk="0" hangingPunct="0"/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GB" sz="1600" baseline="-30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	= 	Volume of reference standard working solution used to spike each </a:t>
            </a:r>
            <a:br>
              <a:rPr lang="en-GB" sz="1600" dirty="0">
                <a:latin typeface="Times New Roman" pitchFamily="18" charset="0"/>
                <a:cs typeface="Times New Roman" pitchFamily="18" charset="0"/>
              </a:rPr>
            </a:b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		level 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(ml)</a:t>
            </a:r>
            <a:endParaRPr lang="de-CH" sz="1600" dirty="0"/>
          </a:p>
          <a:p>
            <a:pPr eaLnBrk="0" hangingPunct="0"/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GB" sz="1600" baseline="-30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	=	Volume of the reference standard stock solution </a:t>
            </a:r>
            <a:br>
              <a:rPr lang="en-GB" sz="1600" dirty="0">
                <a:latin typeface="Times New Roman" pitchFamily="18" charset="0"/>
                <a:cs typeface="Times New Roman" pitchFamily="18" charset="0"/>
              </a:rPr>
            </a:b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		(= 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100, if followed as described above)</a:t>
            </a:r>
            <a:endParaRPr lang="de-CH" sz="1600" dirty="0"/>
          </a:p>
          <a:p>
            <a:pPr eaLnBrk="0" hangingPunct="0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D	= 	Dilution factor to obtain the reference standard working solution  </a:t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(= 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10, if followed as described above)</a:t>
            </a:r>
            <a:endParaRPr lang="de-CH" sz="1600" dirty="0"/>
          </a:p>
          <a:p>
            <a:pPr eaLnBrk="0" hangingPunct="0"/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These S</a:t>
            </a:r>
            <a:r>
              <a:rPr lang="en-GB" sz="1600" baseline="-30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 values represent the x-values for the calculation of the slope.</a:t>
            </a:r>
            <a:endParaRPr lang="en-GB" sz="1600" dirty="0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1033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142875"/>
            <a:ext cx="8453438" cy="812800"/>
          </a:xfrm>
        </p:spPr>
        <p:txBody>
          <a:bodyPr/>
          <a:lstStyle/>
          <a:p>
            <a:r>
              <a:rPr lang="en-GB" sz="3200" smtClean="0"/>
              <a:t>Calculations (II)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2053" name="Rectangle 3"/>
          <p:cNvSpPr txBox="1">
            <a:spLocks noChangeArrowheads="1"/>
          </p:cNvSpPr>
          <p:nvPr/>
        </p:nvSpPr>
        <p:spPr bwMode="auto">
          <a:xfrm>
            <a:off x="250825" y="1052513"/>
            <a:ext cx="860742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grpSp>
        <p:nvGrpSpPr>
          <p:cNvPr id="2054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2057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  <p:sp>
        <p:nvSpPr>
          <p:cNvPr id="2055" name="Rectangle 4"/>
          <p:cNvSpPr>
            <a:spLocks noChangeArrowheads="1"/>
          </p:cNvSpPr>
          <p:nvPr/>
        </p:nvSpPr>
        <p:spPr bwMode="auto">
          <a:xfrm>
            <a:off x="214313" y="1285875"/>
            <a:ext cx="8701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GB" sz="2000">
                <a:latin typeface="Times New Roman" pitchFamily="18" charset="0"/>
                <a:cs typeface="Times New Roman" pitchFamily="18" charset="0"/>
              </a:rPr>
              <a:t>Calculate peak area ratios (R</a:t>
            </a:r>
            <a:r>
              <a:rPr lang="en-GB" sz="2000" baseline="-3000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GB" sz="2000">
                <a:latin typeface="Times New Roman" pitchFamily="18" charset="0"/>
                <a:cs typeface="Times New Roman" pitchFamily="18" charset="0"/>
              </a:rPr>
              <a:t>) of the respective impurity and the internal standard </a:t>
            </a:r>
            <a:endParaRPr lang="de-CH" sz="2000"/>
          </a:p>
          <a:p>
            <a:pPr eaLnBrk="0" hangingPunct="0"/>
            <a:endParaRPr lang="de-CH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3071813" y="1928813"/>
          <a:ext cx="1357312" cy="995362"/>
        </p:xfrm>
        <a:graphic>
          <a:graphicData uri="http://schemas.openxmlformats.org/presentationml/2006/ole">
            <p:oleObj spid="_x0000_s2050" name="Equation" r:id="rId4" imgW="545626" imgH="406048" progId="Equation.3">
              <p:embed/>
            </p:oleObj>
          </a:graphicData>
        </a:graphic>
      </p:graphicFrame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214313" y="2994025"/>
            <a:ext cx="9144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GB" sz="1800">
                <a:latin typeface="Times New Roman" pitchFamily="18" charset="0"/>
                <a:cs typeface="Times New Roman" pitchFamily="18" charset="0"/>
              </a:rPr>
              <a:t>Where:</a:t>
            </a:r>
            <a:endParaRPr lang="de-CH" sz="1800"/>
          </a:p>
          <a:p>
            <a:pPr eaLnBrk="0" hangingPunct="0"/>
            <a:r>
              <a:rPr lang="en-GB" sz="180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GB" sz="1800" baseline="-3000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GB" sz="1800">
                <a:latin typeface="Times New Roman" pitchFamily="18" charset="0"/>
                <a:cs typeface="Times New Roman" pitchFamily="18" charset="0"/>
              </a:rPr>
              <a:t>	=	Peak area ratio of respective impurity </a:t>
            </a:r>
            <a:endParaRPr lang="de-CH" sz="1800"/>
          </a:p>
          <a:p>
            <a:pPr eaLnBrk="0" hangingPunct="0"/>
            <a:r>
              <a:rPr lang="en-GB" sz="18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GB" sz="1800" baseline="-30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1800">
                <a:latin typeface="Times New Roman" pitchFamily="18" charset="0"/>
                <a:cs typeface="Times New Roman" pitchFamily="18" charset="0"/>
              </a:rPr>
              <a:t>	=	Peak area of respective impurity </a:t>
            </a:r>
            <a:endParaRPr lang="de-CH" sz="1800"/>
          </a:p>
          <a:p>
            <a:pPr eaLnBrk="0" hangingPunct="0"/>
            <a:r>
              <a:rPr lang="en-GB" sz="18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1800" baseline="-3000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GB" sz="1800">
                <a:latin typeface="Times New Roman" pitchFamily="18" charset="0"/>
                <a:cs typeface="Times New Roman" pitchFamily="18" charset="0"/>
              </a:rPr>
              <a:t>	=	Peak area of the internal standard</a:t>
            </a:r>
            <a:endParaRPr lang="de-CH" sz="1800"/>
          </a:p>
          <a:p>
            <a:pPr eaLnBrk="0" hangingPunct="0"/>
            <a:endParaRPr lang="en-GB" sz="18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GB" sz="1800">
                <a:latin typeface="Times New Roman" pitchFamily="18" charset="0"/>
                <a:cs typeface="Times New Roman" pitchFamily="18" charset="0"/>
              </a:rPr>
              <a:t>These R</a:t>
            </a:r>
            <a:r>
              <a:rPr lang="en-GB" sz="1800" baseline="-3000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GB" sz="1800">
                <a:latin typeface="Times New Roman" pitchFamily="18" charset="0"/>
                <a:cs typeface="Times New Roman" pitchFamily="18" charset="0"/>
              </a:rPr>
              <a:t> values represent the y-values for the calculation of the slope.</a:t>
            </a:r>
            <a:endParaRPr lang="en-GB" sz="18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142875"/>
            <a:ext cx="8453438" cy="812800"/>
          </a:xfrm>
        </p:spPr>
        <p:txBody>
          <a:bodyPr/>
          <a:lstStyle/>
          <a:p>
            <a:r>
              <a:rPr lang="en-GB" sz="3200" dirty="0" smtClean="0"/>
              <a:t>Calculations (III)</a:t>
            </a:r>
            <a:endParaRPr lang="en-GB" sz="3200" dirty="0" smtClean="0">
              <a:solidFill>
                <a:srgbClr val="00B0F0"/>
              </a:solidFill>
            </a:endParaRP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825" y="1052513"/>
            <a:ext cx="860742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grpSp>
        <p:nvGrpSpPr>
          <p:cNvPr id="3078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3084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214313" y="1285875"/>
            <a:ext cx="671036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en-GB" sz="2000" dirty="0">
                <a:latin typeface="+mj-lt"/>
                <a:ea typeface="Times New Roman" pitchFamily="18" charset="0"/>
                <a:cs typeface="Times New Roman" pitchFamily="18" charset="0"/>
              </a:rPr>
              <a:t>Calculate slope and intercept of the linear regression line </a:t>
            </a:r>
            <a:endParaRPr lang="de-CH" sz="2000" dirty="0">
              <a:latin typeface="+mj-lt"/>
              <a:cs typeface="Arial" pitchFamily="34" charset="0"/>
            </a:endParaRPr>
          </a:p>
          <a:p>
            <a:pPr eaLnBrk="0" hangingPunct="0">
              <a:defRPr/>
            </a:pPr>
            <a:endParaRPr lang="de-CH" dirty="0">
              <a:latin typeface="Arial" pitchFamily="34" charset="0"/>
            </a:endParaRP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2428875" y="2786063"/>
          <a:ext cx="2786063" cy="928687"/>
        </p:xfrm>
        <a:graphic>
          <a:graphicData uri="http://schemas.openxmlformats.org/presentationml/2006/ole">
            <p:oleObj spid="_x0000_s3074" name="Equation" r:id="rId4" imgW="1269449" imgH="431613" progId="Equation.3">
              <p:embed/>
            </p:oleObj>
          </a:graphicData>
        </a:graphic>
      </p:graphicFrame>
      <p:sp>
        <p:nvSpPr>
          <p:cNvPr id="229380" name="Text Box 4"/>
          <p:cNvSpPr txBox="1">
            <a:spLocks noChangeArrowheads="1"/>
          </p:cNvSpPr>
          <p:nvPr/>
        </p:nvSpPr>
        <p:spPr bwMode="auto">
          <a:xfrm>
            <a:off x="5286375" y="2928938"/>
            <a:ext cx="968375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2400" dirty="0">
                <a:latin typeface="+mj-lt"/>
                <a:ea typeface="Times New Roman" pitchFamily="18" charset="0"/>
                <a:cs typeface="Times New Roman" pitchFamily="18" charset="0"/>
              </a:rPr>
              <a:t>g/kg</a:t>
            </a:r>
            <a:endParaRPr lang="de-CH" sz="2400" dirty="0">
              <a:latin typeface="+mj-lt"/>
              <a:cs typeface="Arial" pitchFamily="34" charset="0"/>
            </a:endParaRPr>
          </a:p>
          <a:p>
            <a:pPr eaLnBrk="0" hangingPunct="0">
              <a:defRPr/>
            </a:pPr>
            <a:endParaRPr lang="de-CH" dirty="0">
              <a:latin typeface="Arial" pitchFamily="34" charset="0"/>
            </a:endParaRPr>
          </a:p>
        </p:txBody>
      </p:sp>
      <p:sp>
        <p:nvSpPr>
          <p:cNvPr id="229381" name="Rectangle 5"/>
          <p:cNvSpPr>
            <a:spLocks noChangeArrowheads="1"/>
          </p:cNvSpPr>
          <p:nvPr/>
        </p:nvSpPr>
        <p:spPr bwMode="auto">
          <a:xfrm>
            <a:off x="214313" y="2214563"/>
            <a:ext cx="787241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en-GB" sz="2000" dirty="0">
                <a:latin typeface="+mj-lt"/>
                <a:ea typeface="Times New Roman" pitchFamily="18" charset="0"/>
                <a:cs typeface="Times New Roman" pitchFamily="18" charset="0"/>
              </a:rPr>
              <a:t>Calculate the mass of the respective impurity present in the sample:</a:t>
            </a:r>
            <a:endParaRPr lang="de-CH" sz="2000" dirty="0">
              <a:latin typeface="+mj-lt"/>
              <a:cs typeface="Arial" pitchFamily="34" charset="0"/>
            </a:endParaRPr>
          </a:p>
          <a:p>
            <a:pPr eaLnBrk="0" hangingPunct="0">
              <a:defRPr/>
            </a:pPr>
            <a:endParaRPr lang="de-CH" dirty="0">
              <a:latin typeface="Arial" pitchFamily="34" charset="0"/>
            </a:endParaRPr>
          </a:p>
        </p:txBody>
      </p:sp>
      <p:sp>
        <p:nvSpPr>
          <p:cNvPr id="3082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CH"/>
          </a:p>
        </p:txBody>
      </p:sp>
      <p:sp>
        <p:nvSpPr>
          <p:cNvPr id="229383" name="Rectangle 7"/>
          <p:cNvSpPr>
            <a:spLocks noChangeArrowheads="1"/>
          </p:cNvSpPr>
          <p:nvPr/>
        </p:nvSpPr>
        <p:spPr bwMode="auto">
          <a:xfrm>
            <a:off x="214313" y="3714750"/>
            <a:ext cx="91440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GB" sz="1800" dirty="0">
                <a:latin typeface="+mj-lt"/>
                <a:ea typeface="Times New Roman" pitchFamily="18" charset="0"/>
                <a:cs typeface="Times New Roman" pitchFamily="18" charset="0"/>
              </a:rPr>
              <a:t>where:</a:t>
            </a:r>
            <a:endParaRPr lang="de-CH" sz="1800" dirty="0">
              <a:latin typeface="+mj-lt"/>
              <a:cs typeface="Arial" pitchFamily="34" charset="0"/>
            </a:endParaRPr>
          </a:p>
          <a:p>
            <a:pPr eaLnBrk="0" hangingPunct="0">
              <a:defRPr/>
            </a:pPr>
            <a:r>
              <a:rPr lang="en-GB" sz="1800" i="1" dirty="0">
                <a:latin typeface="+mj-lt"/>
                <a:ea typeface="Times New Roman" pitchFamily="18" charset="0"/>
                <a:cs typeface="Times New Roman" pitchFamily="18" charset="0"/>
              </a:rPr>
              <a:t>M</a:t>
            </a:r>
            <a:r>
              <a:rPr lang="en-GB" sz="1800" dirty="0">
                <a:latin typeface="+mj-lt"/>
                <a:ea typeface="Times New Roman" pitchFamily="18" charset="0"/>
                <a:cs typeface="Times New Roman" pitchFamily="18" charset="0"/>
              </a:rPr>
              <a:t>	= 	mass of the respective impurity present in the sample (g/kg)</a:t>
            </a:r>
            <a:endParaRPr lang="de-CH" sz="1800" dirty="0">
              <a:latin typeface="+mj-lt"/>
              <a:cs typeface="Arial" pitchFamily="34" charset="0"/>
            </a:endParaRPr>
          </a:p>
          <a:p>
            <a:pPr eaLnBrk="0" hangingPunct="0">
              <a:defRPr/>
            </a:pPr>
            <a:r>
              <a:rPr lang="en-GB" sz="1800" i="1" dirty="0">
                <a:latin typeface="+mj-lt"/>
                <a:ea typeface="Times New Roman" pitchFamily="18" charset="0"/>
                <a:cs typeface="Times New Roman" pitchFamily="18" charset="0"/>
              </a:rPr>
              <a:t>b</a:t>
            </a:r>
            <a:r>
              <a:rPr lang="en-GB" sz="1800" dirty="0">
                <a:latin typeface="+mj-lt"/>
                <a:ea typeface="Times New Roman" pitchFamily="18" charset="0"/>
                <a:cs typeface="Times New Roman" pitchFamily="18" charset="0"/>
              </a:rPr>
              <a:t>	= 	intercept of the linear regression line</a:t>
            </a:r>
            <a:endParaRPr lang="de-CH" sz="1800" dirty="0">
              <a:latin typeface="+mj-lt"/>
              <a:cs typeface="Arial" pitchFamily="34" charset="0"/>
            </a:endParaRPr>
          </a:p>
          <a:p>
            <a:pPr eaLnBrk="0" hangingPunct="0">
              <a:defRPr/>
            </a:pPr>
            <a:r>
              <a:rPr lang="en-GB" sz="1800" i="1" dirty="0">
                <a:latin typeface="+mj-lt"/>
                <a:ea typeface="Times New Roman" pitchFamily="18" charset="0"/>
                <a:cs typeface="Times New Roman" pitchFamily="18" charset="0"/>
              </a:rPr>
              <a:t>a</a:t>
            </a:r>
            <a:r>
              <a:rPr lang="en-GB" sz="1800" dirty="0">
                <a:latin typeface="+mj-lt"/>
                <a:ea typeface="Times New Roman" pitchFamily="18" charset="0"/>
                <a:cs typeface="Times New Roman" pitchFamily="18" charset="0"/>
              </a:rPr>
              <a:t>	= 	slope</a:t>
            </a:r>
            <a:endParaRPr lang="de-CH" sz="1800" dirty="0">
              <a:latin typeface="+mj-lt"/>
              <a:cs typeface="Arial" pitchFamily="34" charset="0"/>
            </a:endParaRPr>
          </a:p>
          <a:p>
            <a:pPr eaLnBrk="0" hangingPunct="0">
              <a:defRPr/>
            </a:pPr>
            <a:r>
              <a:rPr lang="en-GB" sz="1800" dirty="0">
                <a:latin typeface="+mj-lt"/>
                <a:ea typeface="Times New Roman" pitchFamily="18" charset="0"/>
                <a:cs typeface="Times New Roman" pitchFamily="18" charset="0"/>
              </a:rPr>
              <a:t>w	=	mass of sample (mg)</a:t>
            </a:r>
            <a:endParaRPr lang="de-CH" sz="1800" dirty="0">
              <a:latin typeface="+mj-lt"/>
              <a:cs typeface="Arial" pitchFamily="34" charset="0"/>
            </a:endParaRPr>
          </a:p>
          <a:p>
            <a:pPr eaLnBrk="0" hangingPunct="0">
              <a:defRPr/>
            </a:pPr>
            <a:endParaRPr lang="de-CH" dirty="0">
              <a:latin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812800"/>
          </a:xfrm>
        </p:spPr>
        <p:txBody>
          <a:bodyPr/>
          <a:lstStyle/>
          <a:p>
            <a:r>
              <a:rPr lang="en-GB" sz="3200" dirty="0" smtClean="0"/>
              <a:t>Participants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25604" name="Rectangle 3"/>
          <p:cNvSpPr txBox="1">
            <a:spLocks noChangeArrowheads="1"/>
          </p:cNvSpPr>
          <p:nvPr/>
        </p:nvSpPr>
        <p:spPr bwMode="auto">
          <a:xfrm>
            <a:off x="500063" y="1285875"/>
            <a:ext cx="8643937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400" dirty="0"/>
              <a:t>Bruno </a:t>
            </a:r>
            <a:r>
              <a:rPr lang="en-GB" sz="2400" dirty="0" err="1"/>
              <a:t>Patrian</a:t>
            </a:r>
            <a:r>
              <a:rPr lang="en-GB" sz="2400" dirty="0"/>
              <a:t> </a:t>
            </a:r>
          </a:p>
          <a:p>
            <a:pPr>
              <a:spcBef>
                <a:spcPts val="600"/>
              </a:spcBef>
            </a:pPr>
            <a:r>
              <a:rPr lang="en-GB" sz="2400" dirty="0"/>
              <a:t>  </a:t>
            </a:r>
            <a:r>
              <a:rPr lang="en-GB" sz="2400" dirty="0" err="1"/>
              <a:t>Agroscope</a:t>
            </a:r>
            <a:r>
              <a:rPr lang="en-GB" sz="2400" dirty="0"/>
              <a:t>, </a:t>
            </a:r>
            <a:r>
              <a:rPr lang="en-GB" sz="2400" dirty="0" err="1"/>
              <a:t>Wädenswil</a:t>
            </a:r>
            <a:r>
              <a:rPr lang="en-GB" sz="2400" dirty="0"/>
              <a:t>, Switzerland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400" dirty="0"/>
              <a:t>Dr. J. </a:t>
            </a:r>
            <a:r>
              <a:rPr lang="en-GB" sz="2400" dirty="0" err="1" smtClean="0"/>
              <a:t>Distler</a:t>
            </a:r>
            <a:r>
              <a:rPr lang="en-GB" sz="2400" dirty="0" smtClean="0"/>
              <a:t> and Dr. R </a:t>
            </a:r>
            <a:r>
              <a:rPr lang="en-GB" sz="2400" dirty="0" err="1" smtClean="0"/>
              <a:t>Foerster</a:t>
            </a:r>
            <a:endParaRPr lang="en-GB" sz="2400" dirty="0"/>
          </a:p>
          <a:p>
            <a:pPr>
              <a:spcBef>
                <a:spcPts val="600"/>
              </a:spcBef>
            </a:pPr>
            <a:r>
              <a:rPr lang="en-GB" sz="2400" dirty="0"/>
              <a:t>  BASF SE, </a:t>
            </a:r>
            <a:r>
              <a:rPr lang="en-GB" sz="2400" dirty="0" err="1"/>
              <a:t>Limburgerhof</a:t>
            </a:r>
            <a:r>
              <a:rPr lang="en-GB" sz="2400" dirty="0"/>
              <a:t>, Germany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400" dirty="0"/>
              <a:t>Barbara Hinz	</a:t>
            </a:r>
            <a:br>
              <a:rPr lang="en-GB" sz="2400" dirty="0"/>
            </a:br>
            <a:r>
              <a:rPr lang="en-GB" sz="2400" dirty="0"/>
              <a:t>  </a:t>
            </a:r>
            <a:r>
              <a:rPr lang="en-GB" sz="2400" dirty="0" err="1"/>
              <a:t>Cheminova</a:t>
            </a:r>
            <a:r>
              <a:rPr lang="en-GB" sz="2400" dirty="0"/>
              <a:t>, </a:t>
            </a:r>
            <a:r>
              <a:rPr lang="en-GB" sz="2400" dirty="0" err="1" smtClean="0"/>
              <a:t>Lemvig</a:t>
            </a:r>
            <a:r>
              <a:rPr lang="en-GB" sz="2400" dirty="0" smtClean="0"/>
              <a:t> Denmark</a:t>
            </a:r>
            <a:endParaRPr lang="en-GB" sz="2400" dirty="0"/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400" dirty="0"/>
              <a:t>Antonios Kouzoumis	</a:t>
            </a:r>
          </a:p>
          <a:p>
            <a:pPr>
              <a:spcBef>
                <a:spcPts val="600"/>
              </a:spcBef>
            </a:pPr>
            <a:r>
              <a:rPr lang="en-GB" sz="2400" dirty="0"/>
              <a:t>  Syngenta Crop Protection </a:t>
            </a:r>
            <a:r>
              <a:rPr lang="en-GB" sz="2400" dirty="0" err="1"/>
              <a:t>Münchwilen</a:t>
            </a:r>
            <a:r>
              <a:rPr lang="en-GB" sz="2400" dirty="0"/>
              <a:t> AG, </a:t>
            </a:r>
            <a:r>
              <a:rPr lang="en-GB" sz="2400" dirty="0" err="1"/>
              <a:t>Münchwilen</a:t>
            </a:r>
            <a:r>
              <a:rPr lang="en-GB" sz="2400" dirty="0"/>
              <a:t> (CH)</a:t>
            </a:r>
          </a:p>
          <a:p>
            <a:pPr>
              <a:spcBef>
                <a:spcPts val="600"/>
              </a:spcBef>
            </a:pPr>
            <a:r>
              <a:rPr lang="en-GB" sz="2400" dirty="0"/>
              <a:t>	</a:t>
            </a:r>
          </a:p>
          <a:p>
            <a:endParaRPr lang="en-US" sz="2400" dirty="0"/>
          </a:p>
          <a:p>
            <a:endParaRPr lang="en-US" sz="160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grpSp>
        <p:nvGrpSpPr>
          <p:cNvPr id="25605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25606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812800"/>
          </a:xfrm>
        </p:spPr>
        <p:txBody>
          <a:bodyPr/>
          <a:lstStyle/>
          <a:p>
            <a:r>
              <a:rPr lang="en-GB" sz="3200" dirty="0" smtClean="0"/>
              <a:t>Participants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26628" name="Rectangle 3"/>
          <p:cNvSpPr txBox="1">
            <a:spLocks noChangeArrowheads="1"/>
          </p:cNvSpPr>
          <p:nvPr/>
        </p:nvSpPr>
        <p:spPr bwMode="auto">
          <a:xfrm>
            <a:off x="500063" y="1285875"/>
            <a:ext cx="8643937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400" dirty="0"/>
              <a:t> Due to the tight schedule and additional instrument failures </a:t>
            </a:r>
          </a:p>
          <a:p>
            <a:pPr>
              <a:spcBef>
                <a:spcPts val="600"/>
              </a:spcBef>
            </a:pPr>
            <a:r>
              <a:rPr lang="en-GB" sz="2400" dirty="0" smtClean="0"/>
              <a:t>One of the labs, Lab 3, </a:t>
            </a:r>
            <a:r>
              <a:rPr lang="en-GB" sz="2400" dirty="0"/>
              <a:t>was only able to perform 2 out of 5 replicates </a:t>
            </a:r>
          </a:p>
          <a:p>
            <a:pPr>
              <a:spcBef>
                <a:spcPts val="600"/>
              </a:spcBef>
            </a:pPr>
            <a:r>
              <a:rPr lang="en-GB" sz="2400" dirty="0"/>
              <a:t>	</a:t>
            </a:r>
          </a:p>
          <a:p>
            <a:endParaRPr lang="en-US" sz="2400" dirty="0"/>
          </a:p>
          <a:p>
            <a:endParaRPr lang="en-US" sz="160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grpSp>
        <p:nvGrpSpPr>
          <p:cNvPr id="26629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26630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812800"/>
          </a:xfrm>
        </p:spPr>
        <p:txBody>
          <a:bodyPr/>
          <a:lstStyle/>
          <a:p>
            <a:r>
              <a:rPr lang="en-GB" sz="3200" dirty="0" smtClean="0"/>
              <a:t>Samples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27652" name="Rectangle 3"/>
          <p:cNvSpPr txBox="1">
            <a:spLocks noChangeArrowheads="1"/>
          </p:cNvSpPr>
          <p:nvPr/>
        </p:nvSpPr>
        <p:spPr bwMode="auto">
          <a:xfrm>
            <a:off x="500063" y="1285875"/>
            <a:ext cx="8358187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240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de-CH" sz="2400"/>
              <a:t> </a:t>
            </a:r>
            <a:r>
              <a:rPr lang="en-US" sz="2400"/>
              <a:t>Pirimiphos-methyl 300 CS ( 1 sample 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/>
              <a:t> Internal standard 4,4’ dimethoxybenzophenone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/>
              <a:t> reference standards of DMPCT, MeOOOPS, MeOOSPO and MeOOSPS</a:t>
            </a:r>
            <a:endParaRPr lang="de-CH" sz="240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grpSp>
        <p:nvGrpSpPr>
          <p:cNvPr id="27653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27654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453437" cy="812800"/>
          </a:xfrm>
        </p:spPr>
        <p:txBody>
          <a:bodyPr/>
          <a:lstStyle/>
          <a:p>
            <a:r>
              <a:rPr lang="en-GB" sz="3200" dirty="0" smtClean="0"/>
              <a:t>Test chromatogram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28676" name="Rectangle 3"/>
          <p:cNvSpPr txBox="1">
            <a:spLocks noChangeArrowheads="1"/>
          </p:cNvSpPr>
          <p:nvPr/>
        </p:nvSpPr>
        <p:spPr bwMode="auto">
          <a:xfrm>
            <a:off x="250825" y="1052513"/>
            <a:ext cx="860742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468313" y="1196975"/>
            <a:ext cx="73437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</a:pPr>
            <a:endParaRPr lang="de-DE" sz="2000"/>
          </a:p>
        </p:txBody>
      </p:sp>
      <p:sp>
        <p:nvSpPr>
          <p:cNvPr id="286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CH"/>
          </a:p>
        </p:txBody>
      </p:sp>
      <p:sp>
        <p:nvSpPr>
          <p:cNvPr id="2867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de-CH"/>
          </a:p>
        </p:txBody>
      </p:sp>
      <p:grpSp>
        <p:nvGrpSpPr>
          <p:cNvPr id="28683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28684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  <p:pic>
        <p:nvPicPr>
          <p:cNvPr id="62466" name="Picture 2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071546"/>
            <a:ext cx="7143800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9" name="TextBox 618"/>
          <p:cNvSpPr txBox="1"/>
          <p:nvPr/>
        </p:nvSpPr>
        <p:spPr>
          <a:xfrm>
            <a:off x="4929190" y="4071942"/>
            <a:ext cx="357190" cy="1357322"/>
          </a:xfrm>
          <a:prstGeom prst="rect">
            <a:avLst/>
          </a:prstGeom>
          <a:noFill/>
        </p:spPr>
        <p:txBody>
          <a:bodyPr vert="vert270" wrap="square" rtlCol="0">
            <a:normAutofit fontScale="62500" lnSpcReduction="20000"/>
          </a:bodyPr>
          <a:lstStyle/>
          <a:p>
            <a:pPr>
              <a:spcBef>
                <a:spcPts val="600"/>
              </a:spcBef>
            </a:pPr>
            <a:r>
              <a:rPr lang="de-CH" sz="2000" dirty="0" smtClean="0"/>
              <a:t>Internal standard</a:t>
            </a:r>
          </a:p>
        </p:txBody>
      </p:sp>
      <p:sp>
        <p:nvSpPr>
          <p:cNvPr id="620" name="TextBox 619"/>
          <p:cNvSpPr txBox="1"/>
          <p:nvPr/>
        </p:nvSpPr>
        <p:spPr>
          <a:xfrm>
            <a:off x="2000232" y="3429000"/>
            <a:ext cx="357190" cy="1357322"/>
          </a:xfrm>
          <a:prstGeom prst="rect">
            <a:avLst/>
          </a:prstGeom>
          <a:noFill/>
        </p:spPr>
        <p:txBody>
          <a:bodyPr vert="vert270" wrap="square" rtlCol="0"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de-CH" sz="2000" dirty="0" smtClean="0"/>
              <a:t>Iso-PM</a:t>
            </a:r>
          </a:p>
        </p:txBody>
      </p:sp>
      <p:sp>
        <p:nvSpPr>
          <p:cNvPr id="621" name="TextBox 620"/>
          <p:cNvSpPr txBox="1"/>
          <p:nvPr/>
        </p:nvSpPr>
        <p:spPr>
          <a:xfrm>
            <a:off x="1285852" y="1357298"/>
            <a:ext cx="357190" cy="1357322"/>
          </a:xfrm>
          <a:prstGeom prst="rect">
            <a:avLst/>
          </a:prstGeom>
          <a:noFill/>
        </p:spPr>
        <p:txBody>
          <a:bodyPr vert="vert270" wrap="square" rtlCol="0"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de-CH" sz="2000" dirty="0" smtClean="0"/>
              <a:t>DMPCT</a:t>
            </a:r>
          </a:p>
        </p:txBody>
      </p:sp>
      <p:sp>
        <p:nvSpPr>
          <p:cNvPr id="622" name="TextBox 621"/>
          <p:cNvSpPr txBox="1"/>
          <p:nvPr/>
        </p:nvSpPr>
        <p:spPr>
          <a:xfrm>
            <a:off x="1643042" y="1142984"/>
            <a:ext cx="357190" cy="1357322"/>
          </a:xfrm>
          <a:prstGeom prst="rect">
            <a:avLst/>
          </a:prstGeom>
          <a:noFill/>
        </p:spPr>
        <p:txBody>
          <a:bodyPr vert="vert270" wrap="square" rtlCol="0"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de-CH" sz="2000" dirty="0" smtClean="0"/>
              <a:t>MeOOOPS</a:t>
            </a:r>
          </a:p>
        </p:txBody>
      </p:sp>
      <p:sp>
        <p:nvSpPr>
          <p:cNvPr id="623" name="TextBox 622"/>
          <p:cNvSpPr txBox="1"/>
          <p:nvPr/>
        </p:nvSpPr>
        <p:spPr>
          <a:xfrm>
            <a:off x="4357686" y="1428736"/>
            <a:ext cx="357190" cy="1357322"/>
          </a:xfrm>
          <a:prstGeom prst="rect">
            <a:avLst/>
          </a:prstGeom>
          <a:noFill/>
        </p:spPr>
        <p:txBody>
          <a:bodyPr vert="vert270" wrap="square" rtlCol="0"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de-CH" sz="2000" dirty="0" smtClean="0"/>
              <a:t>MeOOSPO</a:t>
            </a:r>
          </a:p>
        </p:txBody>
      </p:sp>
      <p:sp>
        <p:nvSpPr>
          <p:cNvPr id="624" name="TextBox 623"/>
          <p:cNvSpPr txBox="1"/>
          <p:nvPr/>
        </p:nvSpPr>
        <p:spPr>
          <a:xfrm>
            <a:off x="6286512" y="1357298"/>
            <a:ext cx="357190" cy="1357322"/>
          </a:xfrm>
          <a:prstGeom prst="rect">
            <a:avLst/>
          </a:prstGeom>
          <a:noFill/>
        </p:spPr>
        <p:txBody>
          <a:bodyPr vert="vert270" wrap="square" rtlCol="0"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de-CH" sz="2000" dirty="0" smtClean="0"/>
              <a:t>MeOOSPS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812800"/>
          </a:xfrm>
        </p:spPr>
        <p:txBody>
          <a:bodyPr/>
          <a:lstStyle/>
          <a:p>
            <a:r>
              <a:rPr lang="en-GB" sz="3200" smtClean="0"/>
              <a:t>Outline of method validation (I)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29700" name="Rectangle 3"/>
          <p:cNvSpPr txBox="1">
            <a:spLocks noChangeArrowheads="1"/>
          </p:cNvSpPr>
          <p:nvPr/>
        </p:nvSpPr>
        <p:spPr bwMode="auto">
          <a:xfrm>
            <a:off x="500063" y="1052513"/>
            <a:ext cx="83581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ts val="600"/>
              </a:spcBef>
            </a:pPr>
            <a:r>
              <a:rPr lang="en-US" sz="2400" dirty="0"/>
              <a:t>5 sets of standard addition were carried out – each solution injected twice.</a:t>
            </a:r>
          </a:p>
          <a:p>
            <a:pPr>
              <a:spcBef>
                <a:spcPts val="600"/>
              </a:spcBef>
            </a:pPr>
            <a:endParaRPr lang="en-US" sz="2400" dirty="0"/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400" dirty="0"/>
              <a:t>Linearity was determined for each of the 5 sets </a:t>
            </a:r>
          </a:p>
          <a:p>
            <a:pPr lvl="2">
              <a:spcBef>
                <a:spcPts val="600"/>
              </a:spcBef>
              <a:buFont typeface="Courier New" pitchFamily="49" charset="0"/>
              <a:buChar char="o"/>
            </a:pPr>
            <a:r>
              <a:rPr lang="en-US" sz="2400" dirty="0"/>
              <a:t> standard addition has been performed on </a:t>
            </a:r>
            <a:r>
              <a:rPr lang="en-US" sz="2400" dirty="0" smtClean="0"/>
              <a:t>the following absolute levels</a:t>
            </a:r>
            <a:endParaRPr lang="en-US" sz="2400" dirty="0"/>
          </a:p>
          <a:p>
            <a:pPr lvl="2">
              <a:spcBef>
                <a:spcPts val="600"/>
              </a:spcBef>
            </a:pPr>
            <a:r>
              <a:rPr lang="en-US" sz="2400" dirty="0"/>
              <a:t>L1:0.05%, L2:0.10%, L3:0.15%, L4:0.20% &amp; L5:0.25% </a:t>
            </a:r>
            <a:endParaRPr lang="en-US" sz="2400" dirty="0" smtClean="0"/>
          </a:p>
          <a:p>
            <a:pPr lvl="2">
              <a:spcBef>
                <a:spcPts val="600"/>
              </a:spcBef>
            </a:pPr>
            <a:r>
              <a:rPr lang="en-US" sz="2400" dirty="0" smtClean="0"/>
              <a:t> </a:t>
            </a:r>
          </a:p>
          <a:p>
            <a:pPr lvl="2">
              <a:spcBef>
                <a:spcPts val="600"/>
              </a:spcBef>
            </a:pPr>
            <a:r>
              <a:rPr lang="en-US" sz="2400" dirty="0" smtClean="0"/>
              <a:t>Relative to Pirimiphos-methyl the values are</a:t>
            </a:r>
            <a:endParaRPr lang="en-US" sz="2400" dirty="0"/>
          </a:p>
          <a:p>
            <a:pPr lvl="2">
              <a:spcBef>
                <a:spcPts val="600"/>
              </a:spcBef>
            </a:pPr>
            <a:r>
              <a:rPr lang="en-US" sz="2400" dirty="0" smtClean="0"/>
              <a:t>L1:0.17%, L2:0.34%, L3:0.51%, L4:0.68% </a:t>
            </a:r>
            <a:r>
              <a:rPr lang="en-US" sz="2400" dirty="0"/>
              <a:t>&amp; </a:t>
            </a:r>
            <a:r>
              <a:rPr lang="en-US" sz="2400" dirty="0" smtClean="0"/>
              <a:t>L5:0.85%</a:t>
            </a:r>
            <a:endParaRPr lang="en-US" sz="2400" dirty="0"/>
          </a:p>
          <a:p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endParaRPr lang="de-CH" sz="2400" dirty="0"/>
          </a:p>
          <a:p>
            <a:r>
              <a:rPr lang="en-GB" sz="2400" dirty="0"/>
              <a:t>	</a:t>
            </a:r>
          </a:p>
          <a:p>
            <a:endParaRPr lang="en-US" sz="2400" dirty="0"/>
          </a:p>
          <a:p>
            <a:endParaRPr lang="en-US" sz="160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grpSp>
        <p:nvGrpSpPr>
          <p:cNvPr id="29701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29702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812800"/>
          </a:xfrm>
        </p:spPr>
        <p:txBody>
          <a:bodyPr/>
          <a:lstStyle/>
          <a:p>
            <a:r>
              <a:rPr lang="en-GB" sz="3200" smtClean="0"/>
              <a:t>Outline of method validation (II)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500063" y="1052513"/>
            <a:ext cx="83581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2">
              <a:spcBef>
                <a:spcPts val="600"/>
              </a:spcBef>
            </a:pPr>
            <a:endParaRPr lang="en-US" sz="2400" dirty="0"/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400" dirty="0"/>
              <a:t> Recovery was determined using L 3 (nearest to specification level); mean recovery was calculated using all 5 sets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400" dirty="0"/>
              <a:t> Repeatability was determined using L 3 (nearest to specification level); mean recovery was calculated using all 5 sets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endParaRPr lang="en-US" sz="2400" dirty="0"/>
          </a:p>
          <a:p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endParaRPr lang="de-CH" sz="2400" dirty="0"/>
          </a:p>
          <a:p>
            <a:r>
              <a:rPr lang="en-GB" sz="2400" dirty="0"/>
              <a:t>	</a:t>
            </a:r>
          </a:p>
          <a:p>
            <a:endParaRPr lang="en-US" sz="2400" dirty="0"/>
          </a:p>
          <a:p>
            <a:endParaRPr lang="en-US" sz="160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grpSp>
        <p:nvGrpSpPr>
          <p:cNvPr id="30725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30726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7772400" cy="1362075"/>
          </a:xfrm>
        </p:spPr>
        <p:txBody>
          <a:bodyPr/>
          <a:lstStyle/>
          <a:p>
            <a:r>
              <a:rPr lang="de-CH" dirty="0" smtClean="0"/>
              <a:t>Relevant impurities nomenclature and structure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14422"/>
            <a:ext cx="7772400" cy="4500593"/>
          </a:xfrm>
        </p:spPr>
        <p:txBody>
          <a:bodyPr/>
          <a:lstStyle/>
          <a:p>
            <a:r>
              <a:rPr lang="de-CH" dirty="0" smtClean="0"/>
              <a:t>Structures</a:t>
            </a:r>
            <a:endParaRPr lang="de-C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For internal use only</a:t>
            </a:r>
            <a:endParaRPr lang="en-US"/>
          </a:p>
        </p:txBody>
      </p:sp>
      <p:graphicFrame>
        <p:nvGraphicFramePr>
          <p:cNvPr id="86021" name="Object 5"/>
          <p:cNvGraphicFramePr>
            <a:graphicFrameLocks noChangeAspect="1"/>
          </p:cNvGraphicFramePr>
          <p:nvPr/>
        </p:nvGraphicFramePr>
        <p:xfrm>
          <a:off x="5286380" y="2357430"/>
          <a:ext cx="876300" cy="790575"/>
        </p:xfrm>
        <a:graphic>
          <a:graphicData uri="http://schemas.openxmlformats.org/presentationml/2006/ole">
            <p:oleObj spid="_x0000_s86021" name="ISIS/Draw Sketch" r:id="rId3" imgW="877570" imgH="788670" progId="ISISServer">
              <p:embed/>
            </p:oleObj>
          </a:graphicData>
        </a:graphic>
      </p:graphicFrame>
      <p:graphicFrame>
        <p:nvGraphicFramePr>
          <p:cNvPr id="86019" name="Object 3"/>
          <p:cNvGraphicFramePr>
            <a:graphicFrameLocks noChangeAspect="1"/>
          </p:cNvGraphicFramePr>
          <p:nvPr/>
        </p:nvGraphicFramePr>
        <p:xfrm>
          <a:off x="5214942" y="4143380"/>
          <a:ext cx="1019175" cy="790575"/>
        </p:xfrm>
        <a:graphic>
          <a:graphicData uri="http://schemas.openxmlformats.org/presentationml/2006/ole">
            <p:oleObj spid="_x0000_s86019" name="ISIS/Draw Sketch" r:id="rId4" imgW="1019810" imgH="788670" progId="ISISServer">
              <p:embed/>
            </p:oleObj>
          </a:graphicData>
        </a:graphic>
      </p:graphicFrame>
      <p:graphicFrame>
        <p:nvGraphicFramePr>
          <p:cNvPr id="86018" name="Object 2"/>
          <p:cNvGraphicFramePr>
            <a:graphicFrameLocks noChangeAspect="1"/>
          </p:cNvGraphicFramePr>
          <p:nvPr/>
        </p:nvGraphicFramePr>
        <p:xfrm>
          <a:off x="5214942" y="3214686"/>
          <a:ext cx="1019175" cy="792163"/>
        </p:xfrm>
        <a:graphic>
          <a:graphicData uri="http://schemas.openxmlformats.org/presentationml/2006/ole">
            <p:oleObj spid="_x0000_s86018" name="ISIS/Draw Sketch" r:id="rId5" imgW="1019160" imgH="790560" progId="ISISServer">
              <p:embed/>
            </p:oleObj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571604" y="1285860"/>
          <a:ext cx="6096000" cy="3603636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476364"/>
                <a:gridCol w="1785950"/>
                <a:gridCol w="2833686"/>
              </a:tblGrid>
              <a:tr h="900909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Name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R Number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Structure</a:t>
                      </a:r>
                      <a:endParaRPr lang="de-CH" dirty="0"/>
                    </a:p>
                  </a:txBody>
                  <a:tcPr/>
                </a:tc>
              </a:tr>
              <a:tr h="900909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DMPCT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R305032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CH" dirty="0"/>
                    </a:p>
                  </a:txBody>
                  <a:tcPr/>
                </a:tc>
              </a:tr>
              <a:tr h="900909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MeOOOPS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R65249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CH" dirty="0"/>
                    </a:p>
                  </a:txBody>
                  <a:tcPr/>
                </a:tc>
              </a:tr>
              <a:tr h="900909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MeOOSPO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R348532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24"/>
          <p:cNvSpPr>
            <a:spLocks noChangeArrowheads="1"/>
          </p:cNvSpPr>
          <p:nvPr/>
        </p:nvSpPr>
        <p:spPr bwMode="auto">
          <a:xfrm>
            <a:off x="6143636" y="5643578"/>
            <a:ext cx="2714625" cy="500063"/>
          </a:xfrm>
          <a:prstGeom prst="ellipse">
            <a:avLst/>
          </a:prstGeom>
          <a:solidFill>
            <a:schemeClr val="accent2"/>
          </a:solidFill>
          <a:ln w="635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endParaRPr lang="de-CH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1168400"/>
          </a:xfrm>
        </p:spPr>
        <p:txBody>
          <a:bodyPr/>
          <a:lstStyle/>
          <a:p>
            <a:r>
              <a:rPr lang="en-GB" sz="3200" smtClean="0"/>
              <a:t>Validation Key figures</a:t>
            </a:r>
            <a:br>
              <a:rPr lang="en-GB" sz="3200" smtClean="0"/>
            </a:br>
            <a:r>
              <a:rPr lang="en-GB" sz="3200" smtClean="0"/>
              <a:t>for DMPCT</a:t>
            </a:r>
          </a:p>
        </p:txBody>
      </p:sp>
      <p:sp>
        <p:nvSpPr>
          <p:cNvPr id="4813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31749" name="Rectangle 3"/>
          <p:cNvSpPr txBox="1">
            <a:spLocks noChangeArrowheads="1"/>
          </p:cNvSpPr>
          <p:nvPr/>
        </p:nvSpPr>
        <p:spPr bwMode="auto">
          <a:xfrm>
            <a:off x="500063" y="1052513"/>
            <a:ext cx="83581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2400"/>
          </a:p>
          <a:p>
            <a:endParaRPr lang="en-US" sz="2400"/>
          </a:p>
          <a:p>
            <a:pPr>
              <a:buFont typeface="Wingdings" pitchFamily="2" charset="2"/>
              <a:buChar char="§"/>
            </a:pPr>
            <a:endParaRPr lang="en-US" sz="2400"/>
          </a:p>
          <a:p>
            <a:endParaRPr lang="de-CH" sz="2400"/>
          </a:p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357818" y="4357694"/>
          <a:ext cx="3429024" cy="1643076"/>
        </p:xfrm>
        <a:graphic>
          <a:graphicData uri="http://schemas.openxmlformats.org/drawingml/2006/table">
            <a:tbl>
              <a:tblPr/>
              <a:tblGrid>
                <a:gridCol w="1604264"/>
                <a:gridCol w="1824760"/>
              </a:tblGrid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1.31 g/kg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mean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0.062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4.75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RSD</a:t>
                      </a:r>
                      <a:r>
                        <a:rPr lang="de-CH" sz="14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3.46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RSD</a:t>
                      </a:r>
                      <a:r>
                        <a:rPr lang="de-CH" sz="12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</a:t>
                      </a:r>
                      <a:r>
                        <a:rPr lang="de-CH" sz="1200" b="0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(mod </a:t>
                      </a:r>
                      <a:r>
                        <a:rPr lang="de-CH" sz="12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Hor)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1759" name="Rounded Rectangular Callout 23"/>
          <p:cNvSpPr>
            <a:spLocks noChangeArrowheads="1"/>
          </p:cNvSpPr>
          <p:nvPr/>
        </p:nvSpPr>
        <p:spPr bwMode="auto">
          <a:xfrm>
            <a:off x="428596" y="4857760"/>
            <a:ext cx="2714644" cy="1000132"/>
          </a:xfrm>
          <a:prstGeom prst="wedgeRoundRectCallout">
            <a:avLst>
              <a:gd name="adj1" fmla="val 88490"/>
              <a:gd name="adj2" fmla="val -113232"/>
              <a:gd name="adj3" fmla="val 16667"/>
            </a:avLst>
          </a:prstGeom>
          <a:solidFill>
            <a:schemeClr val="accent2"/>
          </a:solidFill>
          <a:ln w="635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endParaRPr lang="de-CH"/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000100" y="5000636"/>
          <a:ext cx="2500330" cy="778659"/>
        </p:xfrm>
        <a:graphic>
          <a:graphicData uri="http://schemas.openxmlformats.org/drawingml/2006/table">
            <a:tbl>
              <a:tblPr/>
              <a:tblGrid>
                <a:gridCol w="1335792"/>
                <a:gridCol w="1164538"/>
              </a:tblGrid>
              <a:tr h="3143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CH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Acceptance </a:t>
                      </a:r>
                      <a:r>
                        <a:rPr lang="de-CH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criteria</a:t>
                      </a:r>
                      <a:endParaRPr lang="de-CH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l" fontAlgn="b"/>
                      <a:r>
                        <a:rPr lang="de-CH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80-120%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31764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31801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785813" y="1285875"/>
          <a:ext cx="7715304" cy="2928960"/>
        </p:xfrm>
        <a:graphic>
          <a:graphicData uri="http://schemas.openxmlformats.org/drawingml/2006/table">
            <a:tbl>
              <a:tblPr/>
              <a:tblGrid>
                <a:gridCol w="1089219"/>
                <a:gridCol w="1429600"/>
                <a:gridCol w="1481709"/>
                <a:gridCol w="787498"/>
                <a:gridCol w="1284204"/>
                <a:gridCol w="1643074"/>
              </a:tblGrid>
              <a:tr h="488160"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Linearity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Recovery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Repeatability </a:t>
                      </a:r>
                      <a:r>
                        <a:rPr lang="de-CH" sz="2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0.5% level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488160"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correl.coeff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0.5% level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Mean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RSDr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8160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Lab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0.9886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91.0%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1.33 g/kg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4.9</a:t>
                      </a:r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8160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Lab 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0.9751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91.0%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1.23 g/kg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10.9</a:t>
                      </a:r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8160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Lab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0.9922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93.7%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1.38 g/kg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0.9</a:t>
                      </a:r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8160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Lab 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0.9887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91.6%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1.31 g/kg   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4.6%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Oval 24"/>
          <p:cNvSpPr>
            <a:spLocks noChangeArrowheads="1"/>
          </p:cNvSpPr>
          <p:nvPr/>
        </p:nvSpPr>
        <p:spPr bwMode="auto">
          <a:xfrm>
            <a:off x="5500694" y="5643578"/>
            <a:ext cx="2714625" cy="500062"/>
          </a:xfrm>
          <a:prstGeom prst="ellipse">
            <a:avLst/>
          </a:prstGeom>
          <a:solidFill>
            <a:schemeClr val="accent2"/>
          </a:solidFill>
          <a:ln w="635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endParaRPr lang="de-CH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1168400"/>
          </a:xfrm>
        </p:spPr>
        <p:txBody>
          <a:bodyPr/>
          <a:lstStyle/>
          <a:p>
            <a:r>
              <a:rPr lang="en-GB" sz="3200" smtClean="0"/>
              <a:t>Validation Key figures</a:t>
            </a:r>
            <a:br>
              <a:rPr lang="en-GB" sz="3200" smtClean="0"/>
            </a:br>
            <a:r>
              <a:rPr lang="en-GB" sz="3200" smtClean="0"/>
              <a:t>for MeOOOPS</a:t>
            </a:r>
          </a:p>
        </p:txBody>
      </p:sp>
      <p:sp>
        <p:nvSpPr>
          <p:cNvPr id="4813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32773" name="Rectangle 3"/>
          <p:cNvSpPr txBox="1">
            <a:spLocks noChangeArrowheads="1"/>
          </p:cNvSpPr>
          <p:nvPr/>
        </p:nvSpPr>
        <p:spPr bwMode="auto">
          <a:xfrm>
            <a:off x="500063" y="1052513"/>
            <a:ext cx="83581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2400"/>
          </a:p>
          <a:p>
            <a:endParaRPr lang="en-US" sz="2400"/>
          </a:p>
          <a:p>
            <a:pPr>
              <a:buFont typeface="Wingdings" pitchFamily="2" charset="2"/>
              <a:buChar char="§"/>
            </a:pPr>
            <a:endParaRPr lang="en-US" sz="2400"/>
          </a:p>
          <a:p>
            <a:endParaRPr lang="de-CH" sz="2400"/>
          </a:p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4714876" y="4357694"/>
          <a:ext cx="3429024" cy="1643076"/>
        </p:xfrm>
        <a:graphic>
          <a:graphicData uri="http://schemas.openxmlformats.org/drawingml/2006/table">
            <a:tbl>
              <a:tblPr/>
              <a:tblGrid>
                <a:gridCol w="1604264"/>
                <a:gridCol w="1824760"/>
              </a:tblGrid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1.52 g/kg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mean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0.04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2.69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RSD</a:t>
                      </a:r>
                      <a:r>
                        <a:rPr lang="de-CH" sz="14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3.46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RSD</a:t>
                      </a:r>
                      <a:r>
                        <a:rPr lang="de-CH" sz="12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</a:t>
                      </a:r>
                      <a:r>
                        <a:rPr lang="de-CH" sz="1200" b="0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(mod </a:t>
                      </a:r>
                      <a:r>
                        <a:rPr lang="de-CH" sz="12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Hor)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32788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32819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71500" y="1357313"/>
          <a:ext cx="7858181" cy="2801353"/>
        </p:xfrm>
        <a:graphic>
          <a:graphicData uri="http://schemas.openxmlformats.org/drawingml/2006/table">
            <a:tbl>
              <a:tblPr/>
              <a:tblGrid>
                <a:gridCol w="1426059"/>
                <a:gridCol w="1668688"/>
                <a:gridCol w="1461408"/>
                <a:gridCol w="1474886"/>
                <a:gridCol w="1827140"/>
              </a:tblGrid>
              <a:tr h="526974"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Linearity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Recovery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Repeatability </a:t>
                      </a:r>
                      <a:r>
                        <a:rPr lang="de-CH" sz="2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0.5% level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473143"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</a:t>
                      </a:r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orrel.coeff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0.5% level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Mean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2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RSDr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309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Lab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0.9916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99.0%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1.50 g/kg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4.9</a:t>
                      </a:r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309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Lab 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0.9795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103.0%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1.49 g/kg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14.1</a:t>
                      </a:r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309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Lab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0.9965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98.3%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1.51 g/kg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5.3</a:t>
                      </a:r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309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Lab 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0.9970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96.6%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1.58 g/kg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5.22%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429652" y="5429264"/>
            <a:ext cx="914400" cy="9144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>
              <a:spcBef>
                <a:spcPts val="600"/>
              </a:spcBef>
            </a:pPr>
            <a:endParaRPr lang="de-CH" sz="2000" dirty="0" err="1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Oval 24"/>
          <p:cNvSpPr>
            <a:spLocks noChangeArrowheads="1"/>
          </p:cNvSpPr>
          <p:nvPr/>
        </p:nvSpPr>
        <p:spPr bwMode="auto">
          <a:xfrm>
            <a:off x="5786446" y="5572140"/>
            <a:ext cx="2714625" cy="500063"/>
          </a:xfrm>
          <a:prstGeom prst="ellipse">
            <a:avLst/>
          </a:prstGeom>
          <a:solidFill>
            <a:schemeClr val="accent2"/>
          </a:solidFill>
          <a:ln w="635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endParaRPr lang="de-CH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1168400"/>
          </a:xfrm>
        </p:spPr>
        <p:txBody>
          <a:bodyPr/>
          <a:lstStyle/>
          <a:p>
            <a:r>
              <a:rPr lang="en-GB" sz="3200" smtClean="0"/>
              <a:t>Validation Key figures</a:t>
            </a:r>
            <a:br>
              <a:rPr lang="en-GB" sz="3200" smtClean="0"/>
            </a:br>
            <a:r>
              <a:rPr lang="en-GB" sz="3200" smtClean="0"/>
              <a:t>for MeOOSPO</a:t>
            </a:r>
          </a:p>
        </p:txBody>
      </p:sp>
      <p:sp>
        <p:nvSpPr>
          <p:cNvPr id="4813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33797" name="Rectangle 3"/>
          <p:cNvSpPr txBox="1">
            <a:spLocks noChangeArrowheads="1"/>
          </p:cNvSpPr>
          <p:nvPr/>
        </p:nvSpPr>
        <p:spPr bwMode="auto">
          <a:xfrm>
            <a:off x="500063" y="1052513"/>
            <a:ext cx="83581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2400"/>
          </a:p>
          <a:p>
            <a:endParaRPr lang="en-US" sz="2400"/>
          </a:p>
          <a:p>
            <a:pPr>
              <a:buFont typeface="Wingdings" pitchFamily="2" charset="2"/>
              <a:buChar char="§"/>
            </a:pPr>
            <a:endParaRPr lang="en-US" sz="2400"/>
          </a:p>
          <a:p>
            <a:endParaRPr lang="de-CH" sz="2400"/>
          </a:p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4929190" y="4286256"/>
          <a:ext cx="3429024" cy="1643076"/>
        </p:xfrm>
        <a:graphic>
          <a:graphicData uri="http://schemas.openxmlformats.org/drawingml/2006/table">
            <a:tbl>
              <a:tblPr/>
              <a:tblGrid>
                <a:gridCol w="1604264"/>
                <a:gridCol w="1824760"/>
              </a:tblGrid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1.54 g/kg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mean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0.146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9.5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RSD</a:t>
                      </a:r>
                      <a:r>
                        <a:rPr lang="de-CH" sz="14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3.46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RSD</a:t>
                      </a:r>
                      <a:r>
                        <a:rPr lang="de-CH" sz="12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R(mod Hor)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33812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33849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28596" y="1214422"/>
          <a:ext cx="7858181" cy="3000396"/>
        </p:xfrm>
        <a:graphic>
          <a:graphicData uri="http://schemas.openxmlformats.org/drawingml/2006/table">
            <a:tbl>
              <a:tblPr/>
              <a:tblGrid>
                <a:gridCol w="1239021"/>
                <a:gridCol w="1652027"/>
                <a:gridCol w="1600399"/>
                <a:gridCol w="1723659"/>
                <a:gridCol w="1643075"/>
              </a:tblGrid>
              <a:tr h="500066"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Linearity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Recovery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Repeatability </a:t>
                      </a:r>
                      <a:r>
                        <a:rPr lang="de-CH" sz="2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0.5% level 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correl.coeff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0.5% level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Mean</a:t>
                      </a:r>
                      <a:r>
                        <a:rPr lang="de-CH" sz="2000" b="0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de-CH" sz="2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RSDr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Lab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0.9953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96.9%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1.37 g/kg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4.7</a:t>
                      </a:r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Lab 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0.9810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102.4%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1.69 g/kg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13.9</a:t>
                      </a:r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Lab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0.9922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97.0%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1.47 g/kg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   1.5</a:t>
                      </a:r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Lab 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0.9977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97.1%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1.63 g/kg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4.6%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Oval 24"/>
          <p:cNvSpPr>
            <a:spLocks noChangeArrowheads="1"/>
          </p:cNvSpPr>
          <p:nvPr/>
        </p:nvSpPr>
        <p:spPr bwMode="auto">
          <a:xfrm>
            <a:off x="5357818" y="5572140"/>
            <a:ext cx="2714625" cy="500063"/>
          </a:xfrm>
          <a:prstGeom prst="ellipse">
            <a:avLst/>
          </a:prstGeom>
          <a:solidFill>
            <a:schemeClr val="accent2"/>
          </a:solidFill>
          <a:ln w="635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endParaRPr lang="de-CH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1168400"/>
          </a:xfrm>
        </p:spPr>
        <p:txBody>
          <a:bodyPr/>
          <a:lstStyle/>
          <a:p>
            <a:r>
              <a:rPr lang="en-GB" sz="3200" smtClean="0"/>
              <a:t>Validation Key figures</a:t>
            </a:r>
            <a:br>
              <a:rPr lang="en-GB" sz="3200" smtClean="0"/>
            </a:br>
            <a:r>
              <a:rPr lang="en-GB" sz="3200" smtClean="0"/>
              <a:t>for MeOOSPS</a:t>
            </a:r>
          </a:p>
        </p:txBody>
      </p:sp>
      <p:sp>
        <p:nvSpPr>
          <p:cNvPr id="4813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34821" name="Rectangle 3"/>
          <p:cNvSpPr txBox="1">
            <a:spLocks noChangeArrowheads="1"/>
          </p:cNvSpPr>
          <p:nvPr/>
        </p:nvSpPr>
        <p:spPr bwMode="auto">
          <a:xfrm>
            <a:off x="500063" y="1071563"/>
            <a:ext cx="83581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2400"/>
          </a:p>
          <a:p>
            <a:endParaRPr lang="en-US" sz="2400"/>
          </a:p>
          <a:p>
            <a:pPr>
              <a:buFont typeface="Wingdings" pitchFamily="2" charset="2"/>
              <a:buChar char="§"/>
            </a:pPr>
            <a:endParaRPr lang="en-US" sz="2400"/>
          </a:p>
          <a:p>
            <a:endParaRPr lang="de-CH" sz="2400"/>
          </a:p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4429124" y="4286256"/>
          <a:ext cx="3429024" cy="1643076"/>
        </p:xfrm>
        <a:graphic>
          <a:graphicData uri="http://schemas.openxmlformats.org/drawingml/2006/table">
            <a:tbl>
              <a:tblPr/>
              <a:tblGrid>
                <a:gridCol w="1604264"/>
                <a:gridCol w="1824760"/>
              </a:tblGrid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1.30 g/kg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mean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0.0985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SD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7.58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RSD</a:t>
                      </a:r>
                      <a:r>
                        <a:rPr lang="de-CH" sz="14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3.46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18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RSD</a:t>
                      </a:r>
                      <a:r>
                        <a:rPr lang="de-CH" sz="1200" b="0" i="1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R(mod Hor)</a:t>
                      </a:r>
                      <a:endParaRPr lang="de-CH" sz="1800" b="0" i="1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34836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34873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0063" y="1428750"/>
          <a:ext cx="7324413" cy="2703510"/>
        </p:xfrm>
        <a:graphic>
          <a:graphicData uri="http://schemas.openxmlformats.org/drawingml/2006/table">
            <a:tbl>
              <a:tblPr/>
              <a:tblGrid>
                <a:gridCol w="1269385"/>
                <a:gridCol w="1269385"/>
                <a:gridCol w="1428057"/>
                <a:gridCol w="1500198"/>
                <a:gridCol w="1857388"/>
              </a:tblGrid>
              <a:tr h="461567"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Linearity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Recovery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Repeatability </a:t>
                      </a:r>
                      <a:r>
                        <a:rPr lang="de-CH" sz="2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0.5% level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395675">
                <a:tc>
                  <a:txBody>
                    <a:bodyPr/>
                    <a:lstStyle/>
                    <a:p>
                      <a:pPr algn="l" fontAlgn="b"/>
                      <a:endParaRPr lang="de-CH" sz="20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correl.coeff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0.5% level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Mean          RSDr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567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Lab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0.9971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96.3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1.41 g/kg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2.6%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567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Lab 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0.9810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102.3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1.27 g/kg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13.4</a:t>
                      </a:r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567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Lab 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0.9981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99.0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1.22 g/kg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2.5</a:t>
                      </a:r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567"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Lab 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0.9920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97.7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1.27 g/kg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CH" sz="20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6.88%</a:t>
                      </a:r>
                      <a:endParaRPr lang="de-CH" sz="20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1168400"/>
          </a:xfrm>
        </p:spPr>
        <p:txBody>
          <a:bodyPr/>
          <a:lstStyle/>
          <a:p>
            <a:r>
              <a:rPr lang="en-GB" sz="3200" dirty="0" smtClean="0"/>
              <a:t>Validation Key figures</a:t>
            </a:r>
            <a:br>
              <a:rPr lang="en-GB" sz="3200" dirty="0" smtClean="0"/>
            </a:br>
            <a:r>
              <a:rPr lang="en-GB" sz="3200" dirty="0" smtClean="0"/>
              <a:t>Limit of Quantification</a:t>
            </a:r>
          </a:p>
        </p:txBody>
      </p:sp>
      <p:sp>
        <p:nvSpPr>
          <p:cNvPr id="4813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34821" name="Rectangle 3"/>
          <p:cNvSpPr txBox="1">
            <a:spLocks noChangeArrowheads="1"/>
          </p:cNvSpPr>
          <p:nvPr/>
        </p:nvSpPr>
        <p:spPr bwMode="auto">
          <a:xfrm>
            <a:off x="500063" y="1071563"/>
            <a:ext cx="83581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2400"/>
          </a:p>
          <a:p>
            <a:endParaRPr lang="en-US" sz="2400"/>
          </a:p>
          <a:p>
            <a:pPr>
              <a:buFont typeface="Wingdings" pitchFamily="2" charset="2"/>
              <a:buChar char="§"/>
            </a:pPr>
            <a:endParaRPr lang="en-US" sz="2400"/>
          </a:p>
          <a:p>
            <a:endParaRPr lang="de-CH" sz="2400"/>
          </a:p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34873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00034" y="1214422"/>
            <a:ext cx="83581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2">
              <a:spcBef>
                <a:spcPts val="600"/>
              </a:spcBef>
            </a:pPr>
            <a:endParaRPr lang="en-US" sz="2400" dirty="0"/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400" dirty="0" smtClean="0"/>
              <a:t>Recovery data at level 1 indicates that the impurity is quantifiable at the 0.17% relative to Pirimiphos-methyl . (approx 0.5 g/kg)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de-CH" sz="2400" dirty="0"/>
          </a:p>
          <a:p>
            <a:r>
              <a:rPr lang="en-GB" sz="2400" dirty="0"/>
              <a:t>	</a:t>
            </a:r>
          </a:p>
          <a:p>
            <a:endParaRPr lang="en-US" sz="2400" dirty="0"/>
          </a:p>
          <a:p>
            <a:endParaRPr lang="en-US" sz="160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357290" y="314324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214446"/>
                <a:gridCol w="1285884"/>
                <a:gridCol w="1214446"/>
                <a:gridCol w="1023902"/>
              </a:tblGrid>
              <a:tr h="370840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Lab 1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Lab 2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Lab 3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Lab 4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DMPCT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93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79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84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78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MeOOOPS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100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95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89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98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MeOOSPO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96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93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88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97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MeOOSPS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100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94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97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96</a:t>
                      </a:r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812800"/>
          </a:xfrm>
        </p:spPr>
        <p:txBody>
          <a:bodyPr/>
          <a:lstStyle/>
          <a:p>
            <a:r>
              <a:rPr lang="en-GB" sz="3200" dirty="0" smtClean="0"/>
              <a:t>Conclusion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35844" name="Rectangle 3"/>
          <p:cNvSpPr txBox="1">
            <a:spLocks noChangeArrowheads="1"/>
          </p:cNvSpPr>
          <p:nvPr/>
        </p:nvSpPr>
        <p:spPr bwMode="auto">
          <a:xfrm>
            <a:off x="500063" y="1052513"/>
            <a:ext cx="835818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2400"/>
          </a:p>
          <a:p>
            <a:endParaRPr lang="de-CH" sz="2400"/>
          </a:p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sp>
        <p:nvSpPr>
          <p:cNvPr id="35845" name="TextBox 10"/>
          <p:cNvSpPr txBox="1">
            <a:spLocks noChangeArrowheads="1"/>
          </p:cNvSpPr>
          <p:nvPr/>
        </p:nvSpPr>
        <p:spPr bwMode="auto">
          <a:xfrm>
            <a:off x="500063" y="1071563"/>
            <a:ext cx="8001000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400" dirty="0"/>
              <a:t>Good agreement of the validation key figures for all 4 impurities</a:t>
            </a:r>
          </a:p>
          <a:p>
            <a:pPr>
              <a:spcBef>
                <a:spcPts val="600"/>
              </a:spcBef>
            </a:pPr>
            <a:r>
              <a:rPr lang="en-US" sz="2400" dirty="0"/>
              <a:t>Higher RSD due to MS-detection, but still within acceptable limits </a:t>
            </a:r>
            <a:r>
              <a:rPr lang="en-US" sz="2400" dirty="0" smtClean="0"/>
              <a:t>for the mean values, all below10%.</a:t>
            </a:r>
            <a:endParaRPr lang="en-US" sz="2400" dirty="0"/>
          </a:p>
          <a:p>
            <a:endParaRPr lang="de-CH" sz="2400" dirty="0"/>
          </a:p>
          <a:p>
            <a:endParaRPr lang="de-CH" sz="2400" dirty="0"/>
          </a:p>
          <a:p>
            <a:pPr algn="ctr"/>
            <a:endParaRPr lang="de-CH" sz="2400" dirty="0"/>
          </a:p>
          <a:p>
            <a:pPr algn="ctr"/>
            <a:endParaRPr lang="de-CH" sz="2400" dirty="0"/>
          </a:p>
          <a:p>
            <a:pPr algn="ctr"/>
            <a:r>
              <a:rPr lang="de-CH" sz="2400" dirty="0"/>
              <a:t>We consider the method to be suitable </a:t>
            </a:r>
          </a:p>
          <a:p>
            <a:endParaRPr lang="de-CH" sz="2400" dirty="0"/>
          </a:p>
          <a:p>
            <a:pPr algn="ctr"/>
            <a:r>
              <a:rPr lang="de-CH" sz="2400" b="1" dirty="0">
                <a:solidFill>
                  <a:schemeClr val="tx2"/>
                </a:solidFill>
              </a:rPr>
              <a:t>We recommend to accept the method as provisional CIPAC method</a:t>
            </a:r>
          </a:p>
          <a:p>
            <a:pPr>
              <a:spcBef>
                <a:spcPts val="600"/>
              </a:spcBef>
            </a:pPr>
            <a:endParaRPr lang="en-US" sz="2400" dirty="0"/>
          </a:p>
          <a:p>
            <a:pPr>
              <a:spcBef>
                <a:spcPts val="600"/>
              </a:spcBef>
            </a:pPr>
            <a:endParaRPr lang="de-CH" sz="2000" dirty="0"/>
          </a:p>
        </p:txBody>
      </p:sp>
      <p:sp>
        <p:nvSpPr>
          <p:cNvPr id="35846" name="Right Arrow 14"/>
          <p:cNvSpPr>
            <a:spLocks noChangeArrowheads="1"/>
          </p:cNvSpPr>
          <p:nvPr/>
        </p:nvSpPr>
        <p:spPr bwMode="auto">
          <a:xfrm rot="5400000">
            <a:off x="3857626" y="3214687"/>
            <a:ext cx="857250" cy="100012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635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endParaRPr lang="de-CH"/>
          </a:p>
        </p:txBody>
      </p:sp>
      <p:grpSp>
        <p:nvGrpSpPr>
          <p:cNvPr id="35847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35848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GC-MS“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812800"/>
          </a:xfrm>
        </p:spPr>
        <p:txBody>
          <a:bodyPr/>
          <a:lstStyle/>
          <a:p>
            <a:r>
              <a:rPr lang="en-GB" sz="3200" smtClean="0"/>
              <a:t> 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36868" name="Rectangle 3"/>
          <p:cNvSpPr txBox="1">
            <a:spLocks noChangeArrowheads="1"/>
          </p:cNvSpPr>
          <p:nvPr/>
        </p:nvSpPr>
        <p:spPr bwMode="auto">
          <a:xfrm>
            <a:off x="500063" y="1000125"/>
            <a:ext cx="8358187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buFont typeface="Wingdings" pitchFamily="2" charset="2"/>
              <a:buChar char="§"/>
            </a:pPr>
            <a:endParaRPr lang="en-US" sz="2400"/>
          </a:p>
          <a:p>
            <a:endParaRPr lang="en-US" sz="3200"/>
          </a:p>
          <a:p>
            <a:r>
              <a:rPr lang="en-US" sz="3200"/>
              <a:t>Special Thanks</a:t>
            </a:r>
          </a:p>
          <a:p>
            <a:endParaRPr lang="en-US" sz="1800"/>
          </a:p>
          <a:p>
            <a:r>
              <a:rPr lang="en-US" sz="2400"/>
              <a:t>to all laboratories and their staff participating in this highly resource demanding collaborative trial</a:t>
            </a:r>
          </a:p>
          <a:p>
            <a:r>
              <a:rPr lang="en-US" sz="2400"/>
              <a:t>	</a:t>
            </a:r>
          </a:p>
          <a:p>
            <a:endParaRPr lang="en-US" sz="2400"/>
          </a:p>
          <a:p>
            <a:pPr>
              <a:buFont typeface="Wingdings" pitchFamily="2" charset="2"/>
              <a:buChar char="§"/>
            </a:pPr>
            <a:endParaRPr lang="en-US" sz="2400"/>
          </a:p>
          <a:p>
            <a:endParaRPr lang="en-US" sz="2400"/>
          </a:p>
          <a:p>
            <a:pPr>
              <a:buFont typeface="Wingdings" pitchFamily="2" charset="2"/>
              <a:buChar char="§"/>
            </a:pPr>
            <a:endParaRPr lang="en-US" sz="2400"/>
          </a:p>
          <a:p>
            <a:endParaRPr lang="de-CH" sz="2400"/>
          </a:p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sp>
        <p:nvSpPr>
          <p:cNvPr id="36869" name="TextBox 5"/>
          <p:cNvSpPr txBox="1">
            <a:spLocks noChangeArrowheads="1"/>
          </p:cNvSpPr>
          <p:nvPr/>
        </p:nvSpPr>
        <p:spPr bwMode="auto">
          <a:xfrm>
            <a:off x="4357688" y="28575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ts val="600"/>
              </a:spcBef>
            </a:pPr>
            <a:endParaRPr lang="de-CH" sz="2000"/>
          </a:p>
        </p:txBody>
      </p:sp>
      <p:sp>
        <p:nvSpPr>
          <p:cNvPr id="36870" name="TextBox 6"/>
          <p:cNvSpPr txBox="1">
            <a:spLocks noChangeArrowheads="1"/>
          </p:cNvSpPr>
          <p:nvPr/>
        </p:nvSpPr>
        <p:spPr bwMode="auto">
          <a:xfrm>
            <a:off x="7072313" y="1500188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ts val="600"/>
              </a:spcBef>
            </a:pPr>
            <a:endParaRPr lang="de-CH" sz="2000"/>
          </a:p>
        </p:txBody>
      </p:sp>
      <p:pic>
        <p:nvPicPr>
          <p:cNvPr id="36871" name="Picture 9" descr="Sonnenblume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50" y="142875"/>
            <a:ext cx="295275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857875" y="1785938"/>
            <a:ext cx="3571875" cy="642937"/>
          </a:xfrm>
          <a:prstGeom prst="rect">
            <a:avLst/>
          </a:prstGeom>
          <a:noFill/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de-CH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Handwriting" pitchFamily="66" charset="0"/>
                <a:cs typeface="+mn-cs"/>
              </a:rPr>
              <a:t>Thank you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7772400" cy="1362075"/>
          </a:xfrm>
        </p:spPr>
        <p:txBody>
          <a:bodyPr/>
          <a:lstStyle/>
          <a:p>
            <a:r>
              <a:rPr lang="de-CH" dirty="0" smtClean="0"/>
              <a:t>Relevant impurities nomenclature and structure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14422"/>
            <a:ext cx="7772400" cy="4500593"/>
          </a:xfrm>
        </p:spPr>
        <p:txBody>
          <a:bodyPr/>
          <a:lstStyle/>
          <a:p>
            <a:r>
              <a:rPr lang="de-CH" dirty="0" smtClean="0"/>
              <a:t>Structure</a:t>
            </a:r>
            <a:endParaRPr lang="de-C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For internal use only</a:t>
            </a:r>
            <a:endParaRPr lang="en-US"/>
          </a:p>
        </p:txBody>
      </p:sp>
      <p:graphicFrame>
        <p:nvGraphicFramePr>
          <p:cNvPr id="86020" name="Object 4"/>
          <p:cNvGraphicFramePr>
            <a:graphicFrameLocks noChangeAspect="1"/>
          </p:cNvGraphicFramePr>
          <p:nvPr/>
        </p:nvGraphicFramePr>
        <p:xfrm>
          <a:off x="5572132" y="2500306"/>
          <a:ext cx="1019175" cy="790575"/>
        </p:xfrm>
        <a:graphic>
          <a:graphicData uri="http://schemas.openxmlformats.org/presentationml/2006/ole">
            <p:oleObj spid="_x0000_s107523" name="ISIS/Draw Sketch" r:id="rId3" imgW="1019810" imgH="788670" progId="ISISServer">
              <p:embed/>
            </p:oleObj>
          </a:graphicData>
        </a:graphic>
      </p:graphicFrame>
      <p:graphicFrame>
        <p:nvGraphicFramePr>
          <p:cNvPr id="86017" name="Object 1"/>
          <p:cNvGraphicFramePr>
            <a:graphicFrameLocks noChangeAspect="1"/>
          </p:cNvGraphicFramePr>
          <p:nvPr/>
        </p:nvGraphicFramePr>
        <p:xfrm>
          <a:off x="5214942" y="3643314"/>
          <a:ext cx="1825048" cy="1357322"/>
        </p:xfrm>
        <a:graphic>
          <a:graphicData uri="http://schemas.openxmlformats.org/presentationml/2006/ole">
            <p:oleObj spid="_x0000_s107526" name="ISIS/Draw Sketch" r:id="rId4" imgW="1891030" imgH="1416050" progId="ISISServer">
              <p:embed/>
            </p:oleObj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214414" y="1285860"/>
          <a:ext cx="6500859" cy="392909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574415"/>
                <a:gridCol w="1904562"/>
                <a:gridCol w="3021882"/>
              </a:tblGrid>
              <a:tr h="1045297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Name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R Number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Structure</a:t>
                      </a:r>
                      <a:endParaRPr lang="de-CH" dirty="0"/>
                    </a:p>
                  </a:txBody>
                  <a:tcPr/>
                </a:tc>
              </a:tr>
              <a:tr h="1106787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MeOOSPS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R305910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CH" dirty="0"/>
                    </a:p>
                  </a:txBody>
                  <a:tcPr/>
                </a:tc>
              </a:tr>
              <a:tr h="1777006"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Iso-pirimiphos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/>
                        <a:t>R37292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7772400" cy="1362075"/>
          </a:xfrm>
        </p:spPr>
        <p:txBody>
          <a:bodyPr/>
          <a:lstStyle/>
          <a:p>
            <a:r>
              <a:rPr lang="de-CH" dirty="0" smtClean="0"/>
              <a:t>Methodology Overview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1714488"/>
            <a:ext cx="7843838" cy="3643338"/>
          </a:xfrm>
        </p:spPr>
        <p:txBody>
          <a:bodyPr anchor="t"/>
          <a:lstStyle/>
          <a:p>
            <a:endParaRPr lang="de-CH" dirty="0" smtClean="0"/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  Initial aim was to have a single method for all 5 relevant impurities.</a:t>
            </a:r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  GC-MS was originally chosen as this appeared to provide </a:t>
            </a:r>
            <a:r>
              <a:rPr lang="de-CH" smtClean="0"/>
              <a:t>the complete answer </a:t>
            </a:r>
            <a:r>
              <a:rPr lang="de-CH" dirty="0" smtClean="0"/>
              <a:t>due to the structures</a:t>
            </a:r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  Standard addition had to be used as the matrix effects of the capsule suspension could not be overcome</a:t>
            </a:r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  The iso-pirimiphos standard proved not to be stable and therefore could not be used within the standard addition method.</a:t>
            </a:r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  It could ,however, be measured within the Technical AI method with the pirimiphos-methyl as the reference material.</a:t>
            </a:r>
          </a:p>
          <a:p>
            <a:pPr>
              <a:buFont typeface="Arial" pitchFamily="34" charset="0"/>
              <a:buChar char="•"/>
            </a:pPr>
            <a:r>
              <a:rPr lang="de-CH" dirty="0" smtClean="0"/>
              <a:t>  Two methods had to be used for the relevant impurities</a:t>
            </a:r>
          </a:p>
          <a:p>
            <a:endParaRPr lang="de-CH" dirty="0" smtClean="0"/>
          </a:p>
          <a:p>
            <a:endParaRPr lang="de-CH" dirty="0" smtClean="0"/>
          </a:p>
          <a:p>
            <a:endParaRPr lang="de-CH" dirty="0" smtClean="0"/>
          </a:p>
          <a:p>
            <a:endParaRPr lang="de-C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For internal use only</a:t>
            </a:r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785813" y="2000250"/>
            <a:ext cx="7772400" cy="3286125"/>
          </a:xfrm>
        </p:spPr>
        <p:txBody>
          <a:bodyPr/>
          <a:lstStyle/>
          <a:p>
            <a:pPr algn="ctr"/>
            <a:r>
              <a:rPr lang="de-CH" dirty="0" smtClean="0"/>
              <a:t>Determination of the relevant impurity 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Iso- Pirimiphos-methyl </a:t>
            </a:r>
            <a:br>
              <a:rPr lang="de-CH" dirty="0" smtClean="0"/>
            </a:br>
            <a:r>
              <a:rPr lang="de-CH" dirty="0" smtClean="0"/>
              <a:t> </a:t>
            </a:r>
            <a:br>
              <a:rPr lang="de-CH" dirty="0" smtClean="0"/>
            </a:br>
            <a:r>
              <a:rPr lang="de-CH" dirty="0" smtClean="0"/>
              <a:t>in Pirimiphos-methyl formulation CS 300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by GC-FID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small scale collaborative trial (CIPAC)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endParaRPr lang="en-US" dirty="0" smtClean="0"/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500063"/>
            <a:ext cx="8453437" cy="812800"/>
          </a:xfrm>
        </p:spPr>
        <p:txBody>
          <a:bodyPr/>
          <a:lstStyle/>
          <a:p>
            <a:r>
              <a:rPr lang="en-GB" sz="3200" smtClean="0"/>
              <a:t>Outline of the Method – </a:t>
            </a:r>
            <a:br>
              <a:rPr lang="en-GB" sz="3200" smtClean="0"/>
            </a:br>
            <a:r>
              <a:rPr lang="en-GB" sz="2800" smtClean="0"/>
              <a:t>Iso-Pirimiphos-methyl by GC-FID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sp>
        <p:nvSpPr>
          <p:cNvPr id="12292" name="Rectangle 3"/>
          <p:cNvSpPr txBox="1">
            <a:spLocks noChangeArrowheads="1"/>
          </p:cNvSpPr>
          <p:nvPr/>
        </p:nvSpPr>
        <p:spPr bwMode="auto">
          <a:xfrm>
            <a:off x="642938" y="1071563"/>
            <a:ext cx="8250237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buClr>
                <a:schemeClr val="tx2"/>
              </a:buClr>
            </a:pPr>
            <a:endParaRPr lang="de-CH" sz="2400" dirty="0">
              <a:solidFill>
                <a:srgbClr val="000000"/>
              </a:solidFill>
            </a:endParaRPr>
          </a:p>
          <a:p>
            <a:endParaRPr lang="en-US" sz="2400" dirty="0"/>
          </a:p>
          <a:p>
            <a:r>
              <a:rPr lang="en-US" sz="2400" dirty="0"/>
              <a:t>The sample containing pirimiphos-methyl is dissolved in acetone, containing an internal standard, and the </a:t>
            </a:r>
            <a:br>
              <a:rPr lang="en-US" sz="2400" dirty="0"/>
            </a:br>
            <a:r>
              <a:rPr lang="en-US" sz="2400" dirty="0" smtClean="0"/>
              <a:t>iso-pirimiphos-methyl </a:t>
            </a:r>
            <a:r>
              <a:rPr lang="en-US" sz="2400" dirty="0"/>
              <a:t>content determined (g/kg) by capillary gas chromatography using split injection and flame </a:t>
            </a:r>
            <a:r>
              <a:rPr lang="en-US" sz="2400" dirty="0" err="1"/>
              <a:t>ionisation</a:t>
            </a:r>
            <a:r>
              <a:rPr lang="en-US" sz="2400" dirty="0"/>
              <a:t> detection</a:t>
            </a:r>
            <a:r>
              <a:rPr lang="en-US" sz="2400" dirty="0" smtClean="0"/>
              <a:t>. Pirimiphos-methyl is used as the </a:t>
            </a:r>
            <a:r>
              <a:rPr lang="en-US" sz="2400" dirty="0" err="1" smtClean="0"/>
              <a:t>calibrant</a:t>
            </a:r>
            <a:r>
              <a:rPr lang="en-US" sz="2400" dirty="0" smtClean="0"/>
              <a:t> due to the degradation issues with the iso-pirimiphos-methyl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</a:t>
            </a:r>
          </a:p>
          <a:p>
            <a:endParaRPr lang="en-US" sz="160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grpSp>
        <p:nvGrpSpPr>
          <p:cNvPr id="12293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12295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GC-FID“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143125" y="4786313"/>
            <a:ext cx="142875" cy="71437"/>
          </a:xfrm>
          <a:prstGeom prst="rect">
            <a:avLst/>
          </a:prstGeom>
          <a:noFill/>
        </p:spPr>
        <p:txBody>
          <a:bodyPr>
            <a:normAutofit fontScale="25000" lnSpcReduction="20000"/>
          </a:bodyPr>
          <a:lstStyle/>
          <a:p>
            <a:pPr>
              <a:spcBef>
                <a:spcPts val="600"/>
              </a:spcBef>
              <a:defRPr/>
            </a:pPr>
            <a:endParaRPr lang="de-CH" sz="2000" dirty="0" err="1">
              <a:cs typeface="+mn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453437" cy="812800"/>
          </a:xfrm>
        </p:spPr>
        <p:txBody>
          <a:bodyPr/>
          <a:lstStyle/>
          <a:p>
            <a:r>
              <a:rPr lang="en-GB" sz="3200" smtClean="0"/>
              <a:t>Method Parameters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</p:txBody>
      </p:sp>
      <p:grpSp>
        <p:nvGrpSpPr>
          <p:cNvPr id="13316" name="Group 8"/>
          <p:cNvGrpSpPr>
            <a:grpSpLocks/>
          </p:cNvGrpSpPr>
          <p:nvPr/>
        </p:nvGrpSpPr>
        <p:grpSpPr bwMode="auto">
          <a:xfrm>
            <a:off x="6786563" y="285750"/>
            <a:ext cx="2000250" cy="500063"/>
            <a:chOff x="6572264" y="285728"/>
            <a:chExt cx="2214578" cy="500066"/>
          </a:xfrm>
        </p:grpSpPr>
        <p:sp>
          <p:nvSpPr>
            <p:cNvPr id="13321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500066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644325" y="357166"/>
              <a:ext cx="2070455" cy="357189"/>
            </a:xfrm>
            <a:prstGeom prst="rect">
              <a:avLst/>
            </a:prstGeom>
            <a:noFill/>
          </p:spPr>
          <p:txBody>
            <a:bodyPr>
              <a:normAutofit fontScale="925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Free AI“</a:t>
              </a:r>
            </a:p>
          </p:txBody>
        </p:sp>
      </p:grpSp>
      <p:sp>
        <p:nvSpPr>
          <p:cNvPr id="13317" name="Rectangle 3"/>
          <p:cNvSpPr txBox="1">
            <a:spLocks noChangeArrowheads="1"/>
          </p:cNvSpPr>
          <p:nvPr/>
        </p:nvSpPr>
        <p:spPr bwMode="auto">
          <a:xfrm>
            <a:off x="214313" y="928688"/>
            <a:ext cx="860742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2400" i="1" dirty="0"/>
              <a:t>Column:</a:t>
            </a:r>
            <a:r>
              <a:rPr lang="en-US" sz="2400" dirty="0"/>
              <a:t> Fused silica, length 15 m x 0.25 mm internal diameter. DB-1 or equivalent phase, with film thickness of  0.25 </a:t>
            </a:r>
            <a:r>
              <a:rPr lang="en-US" sz="2400" dirty="0">
                <a:sym typeface="Symbol" pitchFamily="18" charset="2"/>
              </a:rPr>
              <a:t>m (</a:t>
            </a:r>
            <a:r>
              <a:rPr lang="en-US" sz="2400" dirty="0" err="1">
                <a:sym typeface="Symbol" pitchFamily="18" charset="2"/>
              </a:rPr>
              <a:t>crosslinked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dimethyl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polysiloxane</a:t>
            </a:r>
            <a:r>
              <a:rPr lang="en-US" sz="2400" dirty="0">
                <a:sym typeface="Symbol" pitchFamily="18" charset="2"/>
              </a:rPr>
              <a:t>).</a:t>
            </a:r>
          </a:p>
          <a:p>
            <a:endParaRPr lang="en-US" dirty="0">
              <a:sym typeface="Symbol" pitchFamily="18" charset="2"/>
            </a:endParaRPr>
          </a:p>
          <a:p>
            <a:r>
              <a:rPr lang="en-US" sz="2400" i="1" dirty="0">
                <a:sym typeface="Symbol" pitchFamily="18" charset="2"/>
              </a:rPr>
              <a:t>Oven temp program</a:t>
            </a:r>
            <a:r>
              <a:rPr lang="en-US" sz="2400" dirty="0">
                <a:sym typeface="Symbol" pitchFamily="18" charset="2"/>
              </a:rPr>
              <a:t>: </a:t>
            </a:r>
            <a:br>
              <a:rPr lang="en-US" sz="2400" dirty="0">
                <a:sym typeface="Symbol" pitchFamily="18" charset="2"/>
              </a:rPr>
            </a:br>
            <a:r>
              <a:rPr lang="en-GB" sz="2400" dirty="0"/>
              <a:t>temp 1  60ºC, hold 0 min, ramp rate 25ºC/min</a:t>
            </a:r>
          </a:p>
          <a:p>
            <a:r>
              <a:rPr lang="en-GB" sz="2400" dirty="0"/>
              <a:t>temp 2  100ºC, hold 0 min, ramp rate 40ºC/min</a:t>
            </a:r>
          </a:p>
          <a:p>
            <a:r>
              <a:rPr lang="en-GB" sz="2400" dirty="0"/>
              <a:t>temp 3  280ºC, hold 1 min.</a:t>
            </a:r>
            <a:r>
              <a:rPr lang="en-US" sz="2400" dirty="0"/>
              <a:t>	</a:t>
            </a:r>
          </a:p>
          <a:p>
            <a:endParaRPr lang="de-CH" dirty="0"/>
          </a:p>
          <a:p>
            <a:r>
              <a:rPr lang="de-CH" sz="2400" i="1" dirty="0"/>
              <a:t>Flow</a:t>
            </a:r>
            <a:r>
              <a:rPr lang="de-CH" sz="2400" dirty="0"/>
              <a:t> : 2ml/min</a:t>
            </a:r>
          </a:p>
          <a:p>
            <a:r>
              <a:rPr lang="de-CH" sz="2400" i="1" dirty="0"/>
              <a:t>Split</a:t>
            </a:r>
            <a:r>
              <a:rPr lang="de-CH" sz="2400" dirty="0"/>
              <a:t>: 100:1</a:t>
            </a:r>
          </a:p>
          <a:p>
            <a:endParaRPr lang="de-CH" dirty="0"/>
          </a:p>
          <a:p>
            <a:r>
              <a:rPr lang="en-GB" sz="2400" i="1" dirty="0"/>
              <a:t>Retention times</a:t>
            </a:r>
          </a:p>
          <a:p>
            <a:r>
              <a:rPr lang="en-GB" sz="2400" dirty="0" err="1"/>
              <a:t>Pirimiphos</a:t>
            </a:r>
            <a:r>
              <a:rPr lang="en-GB" sz="2400" dirty="0"/>
              <a:t>-methyl 		</a:t>
            </a:r>
            <a:r>
              <a:rPr lang="en-GB" sz="2400" dirty="0" smtClean="0"/>
              <a:t>4.9 </a:t>
            </a:r>
            <a:r>
              <a:rPr lang="en-GB" sz="2400" dirty="0"/>
              <a:t>min approx.</a:t>
            </a:r>
          </a:p>
          <a:p>
            <a:r>
              <a:rPr lang="en-GB" sz="2400" dirty="0" err="1"/>
              <a:t>Iso</a:t>
            </a:r>
            <a:r>
              <a:rPr lang="en-GB" sz="2400" dirty="0"/>
              <a:t>-</a:t>
            </a:r>
            <a:r>
              <a:rPr lang="en-GB" sz="2400" dirty="0" err="1"/>
              <a:t>pirimiphos</a:t>
            </a:r>
            <a:r>
              <a:rPr lang="en-GB" sz="2400" dirty="0"/>
              <a:t>-methyl 	</a:t>
            </a:r>
            <a:r>
              <a:rPr lang="en-GB" sz="2400" dirty="0" smtClean="0"/>
              <a:t>5.2 </a:t>
            </a:r>
            <a:r>
              <a:rPr lang="en-GB" sz="2400" dirty="0"/>
              <a:t>min approx. </a:t>
            </a:r>
          </a:p>
          <a:p>
            <a:r>
              <a:rPr lang="en-GB" sz="2400" dirty="0"/>
              <a:t>Internal standard 		</a:t>
            </a:r>
            <a:r>
              <a:rPr lang="en-GB" sz="2400" dirty="0" smtClean="0"/>
              <a:t>5.5 </a:t>
            </a:r>
            <a:r>
              <a:rPr lang="en-GB" sz="2400" dirty="0"/>
              <a:t>min approx.	</a:t>
            </a:r>
          </a:p>
          <a:p>
            <a:endParaRPr lang="en-US" sz="2400" dirty="0"/>
          </a:p>
          <a:p>
            <a:endParaRPr lang="en-US" sz="160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grpSp>
        <p:nvGrpSpPr>
          <p:cNvPr id="13318" name="Group 8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13319" name="Rounded Rectangle 9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GC-FID“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453437" cy="812800"/>
          </a:xfrm>
        </p:spPr>
        <p:txBody>
          <a:bodyPr/>
          <a:lstStyle/>
          <a:p>
            <a:r>
              <a:rPr lang="en-GB" sz="3200" smtClean="0"/>
              <a:t>Calculations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Internal Use Only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14340" name="Rectangle 3"/>
          <p:cNvSpPr txBox="1">
            <a:spLocks noChangeArrowheads="1"/>
          </p:cNvSpPr>
          <p:nvPr/>
        </p:nvSpPr>
        <p:spPr bwMode="auto">
          <a:xfrm>
            <a:off x="250825" y="1052513"/>
            <a:ext cx="860742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GB" sz="2400"/>
              <a:t>	</a:t>
            </a:r>
          </a:p>
          <a:p>
            <a:endParaRPr lang="en-US" sz="2400"/>
          </a:p>
          <a:p>
            <a:endParaRPr lang="en-US" sz="1600"/>
          </a:p>
          <a:p>
            <a:pPr>
              <a:buClr>
                <a:schemeClr val="tx2"/>
              </a:buClr>
            </a:pPr>
            <a:endParaRPr lang="en-GB" sz="1600"/>
          </a:p>
        </p:txBody>
      </p:sp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43000" y="2357438"/>
            <a:ext cx="907256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928688"/>
            <a:ext cx="8858250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Rectangle 1"/>
          <p:cNvSpPr>
            <a:spLocks noChangeArrowheads="1"/>
          </p:cNvSpPr>
          <p:nvPr/>
        </p:nvSpPr>
        <p:spPr bwMode="auto">
          <a:xfrm>
            <a:off x="285750" y="3576638"/>
            <a:ext cx="8215313" cy="230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 sz="1600">
                <a:latin typeface="Times New Roman" pitchFamily="18" charset="0"/>
                <a:cs typeface="Times New Roman" pitchFamily="18" charset="0"/>
              </a:rPr>
              <a:t>where:</a:t>
            </a:r>
            <a:endParaRPr lang="de-CH" sz="16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GB" sz="1600" i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GB" sz="1600" i="1" baseline="-30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1600">
                <a:latin typeface="Times New Roman" pitchFamily="18" charset="0"/>
                <a:cs typeface="Times New Roman" pitchFamily="18" charset="0"/>
              </a:rPr>
              <a:t>	= individual response factor (of </a:t>
            </a:r>
            <a:r>
              <a:rPr lang="en-GB" sz="1600" b="1">
                <a:latin typeface="Times New Roman" pitchFamily="18" charset="0"/>
                <a:cs typeface="Times New Roman" pitchFamily="18" charset="0"/>
              </a:rPr>
              <a:t>pirimiphos-methyl</a:t>
            </a:r>
            <a:r>
              <a:rPr lang="en-GB" sz="1600">
                <a:latin typeface="Times New Roman" pitchFamily="18" charset="0"/>
                <a:cs typeface="Times New Roman" pitchFamily="18" charset="0"/>
              </a:rPr>
              <a:t>)</a:t>
            </a:r>
            <a:endParaRPr lang="de-CH" sz="16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GB" sz="1600" i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GB" sz="1600" i="1" baseline="-30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1600">
                <a:latin typeface="Times New Roman" pitchFamily="18" charset="0"/>
                <a:cs typeface="Times New Roman" pitchFamily="18" charset="0"/>
              </a:rPr>
              <a:t>	= peak area of pirimiphos-methyl in the calibration solution</a:t>
            </a:r>
            <a:endParaRPr lang="de-CH" sz="16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GB" sz="1600" i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GB" sz="1600" i="1" baseline="-3000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GB" sz="1600">
                <a:latin typeface="Times New Roman" pitchFamily="18" charset="0"/>
                <a:cs typeface="Times New Roman" pitchFamily="18" charset="0"/>
              </a:rPr>
              <a:t>	= peak area of </a:t>
            </a:r>
            <a:r>
              <a:rPr lang="en-GB" sz="1600" b="1">
                <a:latin typeface="Times New Roman" pitchFamily="18" charset="0"/>
                <a:cs typeface="Times New Roman" pitchFamily="18" charset="0"/>
              </a:rPr>
              <a:t>Iso-pirimiphos-methyl </a:t>
            </a:r>
            <a:r>
              <a:rPr lang="en-GB" sz="1600">
                <a:latin typeface="Times New Roman" pitchFamily="18" charset="0"/>
                <a:cs typeface="Times New Roman" pitchFamily="18" charset="0"/>
              </a:rPr>
              <a:t>in the sample solution</a:t>
            </a:r>
            <a:endParaRPr lang="de-CH" sz="16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GB" sz="1600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1600" i="1" baseline="-3000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GB" sz="1600">
                <a:latin typeface="Times New Roman" pitchFamily="18" charset="0"/>
                <a:cs typeface="Times New Roman" pitchFamily="18" charset="0"/>
              </a:rPr>
              <a:t>	= peak area of the internal standard in the calibration solution</a:t>
            </a:r>
            <a:endParaRPr lang="de-CH" sz="16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GB" sz="1600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1600" i="1" baseline="-3000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GB" sz="1600">
                <a:latin typeface="Times New Roman" pitchFamily="18" charset="0"/>
                <a:cs typeface="Times New Roman" pitchFamily="18" charset="0"/>
              </a:rPr>
              <a:t>	= peak area of the internal standard in the sample solution</a:t>
            </a:r>
            <a:endParaRPr lang="de-CH" sz="16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GB" sz="1600" i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1600">
                <a:latin typeface="Times New Roman" pitchFamily="18" charset="0"/>
                <a:cs typeface="Times New Roman" pitchFamily="18" charset="0"/>
              </a:rPr>
              <a:t>	= mass of the pirimiphos-methyl reference standard in the calibration solution (mg)</a:t>
            </a:r>
            <a:endParaRPr lang="de-CH" sz="16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GB" sz="1600" i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GB" sz="1600">
                <a:latin typeface="Times New Roman" pitchFamily="18" charset="0"/>
                <a:cs typeface="Times New Roman" pitchFamily="18" charset="0"/>
              </a:rPr>
              <a:t>	= mass of sample taken (mg)</a:t>
            </a:r>
            <a:endParaRPr lang="en-GB" sz="1600" i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GB" sz="1600" i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1600">
                <a:latin typeface="Times New Roman" pitchFamily="18" charset="0"/>
                <a:cs typeface="Times New Roman" pitchFamily="18" charset="0"/>
              </a:rPr>
              <a:t>	= purity of pirimiphos-methyl reference standard (g/kg)</a:t>
            </a:r>
            <a:r>
              <a:rPr lang="de-CH" sz="16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14344" name="Group 10"/>
          <p:cNvGrpSpPr>
            <a:grpSpLocks/>
          </p:cNvGrpSpPr>
          <p:nvPr/>
        </p:nvGrpSpPr>
        <p:grpSpPr bwMode="auto">
          <a:xfrm>
            <a:off x="6786563" y="285750"/>
            <a:ext cx="2000250" cy="714375"/>
            <a:chOff x="6572264" y="285728"/>
            <a:chExt cx="2214578" cy="714362"/>
          </a:xfrm>
        </p:grpSpPr>
        <p:sp>
          <p:nvSpPr>
            <p:cNvPr id="14345" name="Rounded Rectangle 11"/>
            <p:cNvSpPr>
              <a:spLocks noChangeArrowheads="1"/>
            </p:cNvSpPr>
            <p:nvPr/>
          </p:nvSpPr>
          <p:spPr bwMode="auto">
            <a:xfrm>
              <a:off x="6572264" y="285728"/>
              <a:ext cx="2214578" cy="642924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>
                <a:spcAft>
                  <a:spcPts val="600"/>
                </a:spcAft>
              </a:pPr>
              <a:endParaRPr lang="de-CH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644325" y="357165"/>
              <a:ext cx="2070455" cy="642925"/>
            </a:xfrm>
            <a:prstGeom prst="rect">
              <a:avLst/>
            </a:prstGeom>
            <a:noFill/>
          </p:spPr>
          <p:txBody>
            <a:bodyPr>
              <a:normAutofit fontScale="85000" lnSpcReduction="10000"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en-US" sz="2000" dirty="0">
                  <a:solidFill>
                    <a:schemeClr val="bg1"/>
                  </a:solidFill>
                  <a:cs typeface="+mn-cs"/>
                </a:rPr>
                <a:t>“</a:t>
              </a: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relevant impurity </a:t>
              </a:r>
              <a:br>
                <a:rPr lang="de-CH" sz="2000" dirty="0">
                  <a:solidFill>
                    <a:schemeClr val="bg1"/>
                  </a:solidFill>
                  <a:cs typeface="+mn-cs"/>
                </a:rPr>
              </a:br>
              <a:r>
                <a:rPr lang="de-CH" sz="2000" dirty="0">
                  <a:solidFill>
                    <a:schemeClr val="bg1"/>
                  </a:solidFill>
                  <a:cs typeface="+mn-cs"/>
                </a:rPr>
                <a:t>GC-FID“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yngenta: For internal use">
  <a:themeElements>
    <a:clrScheme name="Syngenta 2007">
      <a:dk1>
        <a:srgbClr val="626469"/>
      </a:dk1>
      <a:lt1>
        <a:srgbClr val="FFFFFF"/>
      </a:lt1>
      <a:dk2>
        <a:srgbClr val="5F7800"/>
      </a:dk2>
      <a:lt2>
        <a:srgbClr val="FFB400"/>
      </a:lt2>
      <a:accent1>
        <a:srgbClr val="00A0BE"/>
      </a:accent1>
      <a:accent2>
        <a:srgbClr val="AAB400"/>
      </a:accent2>
      <a:accent3>
        <a:srgbClr val="EB8200"/>
      </a:accent3>
      <a:accent4>
        <a:srgbClr val="82C8DC"/>
      </a:accent4>
      <a:accent5>
        <a:srgbClr val="FFB400"/>
      </a:accent5>
      <a:accent6>
        <a:srgbClr val="5F7800"/>
      </a:accent6>
      <a:hlink>
        <a:srgbClr val="EB8200"/>
      </a:hlink>
      <a:folHlink>
        <a:srgbClr val="82C8DC"/>
      </a:folHlink>
    </a:clrScheme>
    <a:fontScheme name="Printout Syngenta 200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6350" cap="flat" cmpd="sng" algn="ctr">
          <a:solidFill>
            <a:schemeClr val="folHlink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ts val="60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6350" cap="flat" cmpd="sng" algn="ctr">
          <a:solidFill>
            <a:schemeClr val="folHlink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ts val="60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normAutofit/>
      </a:bodyPr>
      <a:lstStyle>
        <a:defPPr>
          <a:spcBef>
            <a:spcPts val="0"/>
          </a:spcBef>
          <a:spcAft>
            <a:spcPts val="600"/>
          </a:spcAft>
          <a:defRPr sz="20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Syngenta: For external use only">
  <a:themeElements>
    <a:clrScheme name="Syngenta 2007">
      <a:dk1>
        <a:srgbClr val="626469"/>
      </a:dk1>
      <a:lt1>
        <a:srgbClr val="FFFFFF"/>
      </a:lt1>
      <a:dk2>
        <a:srgbClr val="5F7800"/>
      </a:dk2>
      <a:lt2>
        <a:srgbClr val="FFB400"/>
      </a:lt2>
      <a:accent1>
        <a:srgbClr val="00A0BE"/>
      </a:accent1>
      <a:accent2>
        <a:srgbClr val="AAB400"/>
      </a:accent2>
      <a:accent3>
        <a:srgbClr val="EB8200"/>
      </a:accent3>
      <a:accent4>
        <a:srgbClr val="82C8DC"/>
      </a:accent4>
      <a:accent5>
        <a:srgbClr val="FFB400"/>
      </a:accent5>
      <a:accent6>
        <a:srgbClr val="5F7800"/>
      </a:accent6>
      <a:hlink>
        <a:srgbClr val="EB8200"/>
      </a:hlink>
      <a:folHlink>
        <a:srgbClr val="82C8DC"/>
      </a:folHlink>
    </a:clrScheme>
    <a:fontScheme name="Syngenta 200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635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ts val="600"/>
          </a:spcAft>
          <a:buClrTx/>
          <a:buSzTx/>
          <a:buFontTx/>
          <a:buNone/>
          <a:tabLst/>
          <a:defRPr kumimoji="0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2"/>
        </a:solidFill>
        <a:ln w="635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/>
      <a:lstStyle/>
    </a:lnDef>
    <a:txDef>
      <a:spPr>
        <a:noFill/>
      </a:spPr>
      <a:bodyPr wrap="square" rtlCol="0">
        <a:normAutofit/>
      </a:bodyPr>
      <a:lstStyle>
        <a:defPPr>
          <a:spcBef>
            <a:spcPts val="600"/>
          </a:spcBef>
          <a:defRPr sz="20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1589</Words>
  <Application>Microsoft Office PowerPoint</Application>
  <PresentationFormat>On-screen Show (4:3)</PresentationFormat>
  <Paragraphs>630</Paragraphs>
  <Slides>36</Slides>
  <Notes>30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Syngenta: For internal use</vt:lpstr>
      <vt:lpstr>Syngenta: For external use only</vt:lpstr>
      <vt:lpstr>ISIS/Draw Sketch</vt:lpstr>
      <vt:lpstr>Equation</vt:lpstr>
      <vt:lpstr>Pirimiphos-methyl  - Relevant Impurities CIPAC meeting CHINA 2011    </vt:lpstr>
      <vt:lpstr>Relevant impurities nomenclature and structure</vt:lpstr>
      <vt:lpstr>Relevant impurities nomenclature and structure</vt:lpstr>
      <vt:lpstr>Relevant impurities nomenclature and structure</vt:lpstr>
      <vt:lpstr>Methodology Overview</vt:lpstr>
      <vt:lpstr>Determination of the relevant impurity   Iso- Pirimiphos-methyl    in Pirimiphos-methyl formulation CS 300  by GC-FID   small scale collaborative trial (CIPAC)  </vt:lpstr>
      <vt:lpstr>Outline of the Method –  Iso-Pirimiphos-methyl by GC-FID</vt:lpstr>
      <vt:lpstr>Method Parameters</vt:lpstr>
      <vt:lpstr>Calculations</vt:lpstr>
      <vt:lpstr>Participants</vt:lpstr>
      <vt:lpstr>Samples</vt:lpstr>
      <vt:lpstr>Test chromatogram</vt:lpstr>
      <vt:lpstr>Outline of the method validation</vt:lpstr>
      <vt:lpstr>Validation Key figures for Iso-Pirimiphos-methyl </vt:lpstr>
      <vt:lpstr>Validation Key figures Limit of Quantification</vt:lpstr>
      <vt:lpstr>Conclusion</vt:lpstr>
      <vt:lpstr>Determination of the relevant impurities   DMPCT, MeOOOPS, MeOOSPO, MeOOSPS,    in Pirimiphos-methyl formulation CS 300  by GC-MS   small scale collaborative trial (CIPAC)  </vt:lpstr>
      <vt:lpstr>Outline of the Method –  DMPCT, MeOOOPS, MeOOSPO  and MeOOSPS by GC-MS</vt:lpstr>
      <vt:lpstr>Method Parameters</vt:lpstr>
      <vt:lpstr>Method Parameters</vt:lpstr>
      <vt:lpstr>Calculations (I)</vt:lpstr>
      <vt:lpstr>Calculations (II)</vt:lpstr>
      <vt:lpstr>Calculations (III)</vt:lpstr>
      <vt:lpstr>Participants</vt:lpstr>
      <vt:lpstr>Participants</vt:lpstr>
      <vt:lpstr>Samples</vt:lpstr>
      <vt:lpstr>Test chromatogram</vt:lpstr>
      <vt:lpstr>Outline of method validation (I)</vt:lpstr>
      <vt:lpstr>Outline of method validation (II)</vt:lpstr>
      <vt:lpstr>Validation Key figures for DMPCT</vt:lpstr>
      <vt:lpstr>Validation Key figures for MeOOOPS</vt:lpstr>
      <vt:lpstr>Validation Key figures for MeOOSPO</vt:lpstr>
      <vt:lpstr>Validation Key figures for MeOOSPS</vt:lpstr>
      <vt:lpstr>Validation Key figures Limit of Quantification</vt:lpstr>
      <vt:lpstr>Conclusion</vt:lpstr>
      <vt:lpstr> </vt:lpstr>
    </vt:vector>
  </TitlesOfParts>
  <Company>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USER</dc:creator>
  <cp:lastModifiedBy>Andrew McIntyre</cp:lastModifiedBy>
  <cp:revision>480</cp:revision>
  <dcterms:created xsi:type="dcterms:W3CDTF">2008-09-11T08:58:08Z</dcterms:created>
  <dcterms:modified xsi:type="dcterms:W3CDTF">2011-06-14T06:31:38Z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/>
  </property>
  <property fmtid="{D5CDD505-2E9C-101B-9397-08002B2CF9AE}" pid="3" name="Linked Event">
    <vt:lpwstr/>
  </property>
  <property fmtid="{D5CDD505-2E9C-101B-9397-08002B2CF9AE}" pid="4" name="Category0">
    <vt:lpwstr>Brand ambassador site</vt:lpwstr>
  </property>
  <property fmtid="{D5CDD505-2E9C-101B-9397-08002B2CF9AE}" pid="5" name="DocAuthor">
    <vt:lpwstr>Bianchi Ulrike CHBS</vt:lpwstr>
  </property>
  <property fmtid="{D5CDD505-2E9C-101B-9397-08002B2CF9AE}" pid="6" name="Security">
    <vt:lpwstr>Public</vt:lpwstr>
  </property>
  <property fmtid="{D5CDD505-2E9C-101B-9397-08002B2CF9AE}" pid="7" name="Expiry">
    <vt:lpwstr/>
  </property>
  <property fmtid="{D5CDD505-2E9C-101B-9397-08002B2CF9AE}" pid="8" name="Area">
    <vt:lpwstr>Other</vt:lpwstr>
  </property>
  <property fmtid="{D5CDD505-2E9C-101B-9397-08002B2CF9AE}" pid="9" name="Topic">
    <vt:lpwstr>Test 1</vt:lpwstr>
  </property>
  <property fmtid="{D5CDD505-2E9C-101B-9397-08002B2CF9AE}" pid="10" name="Status">
    <vt:lpwstr>Current</vt:lpwstr>
  </property>
  <property fmtid="{D5CDD505-2E9C-101B-9397-08002B2CF9AE}" pid="11" name="Linked Task">
    <vt:lpwstr/>
  </property>
</Properties>
</file>